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3"/>
  </p:notesMasterIdLst>
  <p:sldIdLst>
    <p:sldId id="354" r:id="rId2"/>
    <p:sldId id="293" r:id="rId3"/>
    <p:sldId id="300" r:id="rId4"/>
    <p:sldId id="352" r:id="rId5"/>
    <p:sldId id="355" r:id="rId6"/>
    <p:sldId id="356" r:id="rId7"/>
    <p:sldId id="374" r:id="rId8"/>
    <p:sldId id="357" r:id="rId9"/>
    <p:sldId id="359" r:id="rId10"/>
    <p:sldId id="358" r:id="rId11"/>
    <p:sldId id="367" r:id="rId12"/>
    <p:sldId id="368" r:id="rId13"/>
    <p:sldId id="372" r:id="rId14"/>
    <p:sldId id="370" r:id="rId15"/>
    <p:sldId id="369" r:id="rId16"/>
    <p:sldId id="363" r:id="rId17"/>
    <p:sldId id="362" r:id="rId18"/>
    <p:sldId id="361" r:id="rId19"/>
    <p:sldId id="360" r:id="rId20"/>
    <p:sldId id="373" r:id="rId21"/>
    <p:sldId id="364" r:id="rId22"/>
  </p:sldIdLst>
  <p:sldSz cx="9144000" cy="5143500" type="screen16x9"/>
  <p:notesSz cx="6858000" cy="9144000"/>
  <p:embeddedFontLst>
    <p:embeddedFont>
      <p:font typeface="Abel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Teko Medium"/>
      <p:regular r:id="rId24"/>
      <p:bold r:id="rId24"/>
    </p:embeddedFont>
    <p:embeddedFont>
      <p:font typeface="Times" panose="02020603060405020304" pitchFamily="18" charset="0"/>
      <p:regular r:id="rId29"/>
      <p:bold r:id="rId30"/>
      <p:italic r:id="rId31"/>
      <p:boldItalic r:id="rId32"/>
    </p:embeddedFont>
    <p:embeddedFont>
      <p:font typeface="Titillium Web SemiBold"/>
      <p:regular r:id="rId24"/>
      <p:bold r:id="rId24"/>
      <p:italic r:id="rId24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C1C7"/>
    <a:srgbClr val="5E5D8B"/>
    <a:srgbClr val="6E8590"/>
    <a:srgbClr val="B9B9CF"/>
    <a:srgbClr val="1A416A"/>
    <a:srgbClr val="D5FFFF"/>
    <a:srgbClr val="008080"/>
    <a:srgbClr val="E6E6EE"/>
    <a:srgbClr val="3F7FBF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 snapToObjects="1">
      <p:cViewPr>
        <p:scale>
          <a:sx n="66" d="100"/>
          <a:sy n="66" d="100"/>
        </p:scale>
        <p:origin x="120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NUL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arwa\Downloads\Classeur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195118908644205"/>
          <c:y val="9.489785341055732E-5"/>
          <c:w val="0.53085990092525059"/>
          <c:h val="0.99990510214658945"/>
        </c:manualLayout>
      </c:layout>
      <c:pieChart>
        <c:varyColors val="1"/>
        <c:ser>
          <c:idx val="0"/>
          <c:order val="0"/>
          <c:spPr>
            <a:solidFill>
              <a:srgbClr val="C00000"/>
            </a:solidFill>
          </c:spPr>
          <c:dPt>
            <c:idx val="0"/>
            <c:bubble3D val="0"/>
            <c:spPr>
              <a:solidFill>
                <a:srgbClr val="0066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EA3-4D4E-AE1A-A9F5F4563BFA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EA3-4D4E-AE1A-A9F5F4563BFA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0A02AD1-83BC-4BE7-AAC0-6F2F97847415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[VALEUR]</a:t>
                    </a:fld>
                    <a:endParaRPr lang="fr-FR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EA3-4D4E-AE1A-A9F5F4563BFA}"/>
                </c:ext>
              </c:extLst>
            </c:dLbl>
            <c:dLbl>
              <c:idx val="1"/>
              <c:layout>
                <c:manualLayout>
                  <c:x val="0.10942016235485069"/>
                  <c:y val="-0.16615925214169344"/>
                </c:manualLayout>
              </c:layout>
              <c:tx>
                <c:rich>
                  <a:bodyPr/>
                  <a:lstStyle/>
                  <a:p>
                    <a:fld id="{660F39A6-EC7D-4D8A-84E7-C2B76A74F1DD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[VALEUR]</a:t>
                    </a:fld>
                    <a:endParaRPr lang="fr-FR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EA3-4D4E-AE1A-A9F5F4563B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Feuil1!$A$1:$A$2</c:f>
              <c:strCache>
                <c:ptCount val="2"/>
                <c:pt idx="0">
                  <c:v>Win</c:v>
                </c:pt>
                <c:pt idx="1">
                  <c:v>Loss</c:v>
                </c:pt>
              </c:strCache>
            </c:strRef>
          </c:cat>
          <c:val>
            <c:numRef>
              <c:f>Feuil1!$B$1:$B$2</c:f>
              <c:numCache>
                <c:formatCode>0%</c:formatCode>
                <c:ptCount val="2"/>
                <c:pt idx="0">
                  <c:v>0.14000000000000001</c:v>
                </c:pt>
                <c:pt idx="1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EA3-4D4E-AE1A-A9F5F4563B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215131416275947"/>
          <c:y val="0.39706356842208229"/>
          <c:w val="0.21370714893069495"/>
          <c:h val="0.260276805388322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rgbClr val="E6E6EE"/>
      </a:solidFill>
      <a:round/>
    </a:ln>
    <a:effectLst>
      <a:glow rad="63500">
        <a:srgbClr val="E6E6EE"/>
      </a:glow>
    </a:effectLst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EA7219F-BDB2-48EB-9EEB-3133522D132E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endParaRPr lang="en-US" sz="700" dirty="0"/>
        </a:p>
        <a:p>
          <a:endParaRPr lang="en-US" sz="1100" dirty="0"/>
        </a:p>
        <a:p>
          <a:endParaRPr lang="en-US" sz="1100" dirty="0"/>
        </a:p>
        <a:p>
          <a:r>
            <a:rPr lang="en-US" sz="1100" dirty="0" err="1">
              <a:solidFill>
                <a:schemeClr val="tx1"/>
              </a:solidFill>
            </a:rPr>
            <a:t>Données</a:t>
          </a:r>
          <a:r>
            <a:rPr lang="en-US" sz="1100" dirty="0">
              <a:solidFill>
                <a:schemeClr val="tx1"/>
              </a:solidFill>
            </a:rPr>
            <a:t> sur 1 </a:t>
          </a:r>
          <a:r>
            <a:rPr lang="en-US" sz="1100" dirty="0" err="1">
              <a:solidFill>
                <a:schemeClr val="tx1"/>
              </a:solidFill>
            </a:rPr>
            <a:t>mois</a:t>
          </a:r>
          <a:endParaRPr lang="en-US" sz="1100" dirty="0">
            <a:solidFill>
              <a:schemeClr val="tx1"/>
            </a:solidFill>
          </a:endParaRPr>
        </a:p>
        <a:p>
          <a:r>
            <a:rPr lang="en-US" sz="1100" dirty="0">
              <a:solidFill>
                <a:schemeClr val="tx1"/>
              </a:solidFill>
            </a:rPr>
            <a:t>,,, observations</a:t>
          </a:r>
        </a:p>
        <a:p>
          <a:r>
            <a:rPr lang="en-US" sz="1100" dirty="0">
              <a:solidFill>
                <a:schemeClr val="tx1"/>
              </a:solidFill>
            </a:rPr>
            <a:t>MODELISATION</a:t>
          </a:r>
        </a:p>
      </dgm:t>
    </dgm:pt>
    <dgm:pt modelId="{3EE8403A-CB7C-4815-85BD-AEBCAEB71B37}" type="parTrans" cxnId="{58AD7EEF-D408-406B-87EE-4691D4C30668}">
      <dgm:prSet/>
      <dgm:spPr/>
      <dgm:t>
        <a:bodyPr/>
        <a:lstStyle/>
        <a:p>
          <a:endParaRPr lang="en-US"/>
        </a:p>
      </dgm:t>
    </dgm:pt>
    <dgm:pt modelId="{C94B7947-85DC-4B21-BB99-DF8438356F98}" type="sibTrans" cxnId="{58AD7EEF-D408-406B-87EE-4691D4C30668}">
      <dgm:prSet/>
      <dgm:spPr/>
      <dgm:t>
        <a:bodyPr/>
        <a:lstStyle/>
        <a:p>
          <a:endParaRPr lang="en-US"/>
        </a:p>
      </dgm:t>
    </dgm:pt>
    <dgm:pt modelId="{6AE49727-F1EE-4322-A9E8-6D8BD588DA28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050" dirty="0" err="1">
              <a:solidFill>
                <a:schemeClr val="tx1"/>
              </a:solidFill>
            </a:rPr>
            <a:t>Données</a:t>
          </a:r>
          <a:r>
            <a:rPr lang="en-US" sz="1050" dirty="0">
              <a:solidFill>
                <a:schemeClr val="tx1"/>
              </a:solidFill>
            </a:rPr>
            <a:t> sur 1 </a:t>
          </a:r>
          <a:r>
            <a:rPr lang="en-US" sz="1050" dirty="0" err="1">
              <a:solidFill>
                <a:schemeClr val="tx1"/>
              </a:solidFill>
            </a:rPr>
            <a:t>semaine</a:t>
          </a:r>
          <a:endParaRPr lang="en-US" sz="1050" dirty="0">
            <a:solidFill>
              <a:schemeClr val="tx1"/>
            </a:solidFill>
          </a:endParaRPr>
        </a:p>
        <a:p>
          <a:r>
            <a:rPr lang="en-US" sz="1050" i="1" dirty="0">
              <a:solidFill>
                <a:schemeClr val="tx1"/>
              </a:solidFill>
            </a:rPr>
            <a:t>2 009 845 observations</a:t>
          </a:r>
        </a:p>
        <a:p>
          <a:r>
            <a:rPr lang="en-US" sz="1050" dirty="0">
              <a:solidFill>
                <a:schemeClr val="tx1"/>
              </a:solidFill>
            </a:rPr>
            <a:t>EXPLORATION</a:t>
          </a:r>
          <a:r>
            <a:rPr lang="en-US" sz="1050" i="1" dirty="0">
              <a:solidFill>
                <a:schemeClr val="tx1"/>
              </a:solidFill>
            </a:rPr>
            <a:t> </a:t>
          </a:r>
        </a:p>
      </dgm:t>
    </dgm:pt>
    <dgm:pt modelId="{A368C715-F314-40A5-8FB2-0D8C4609A5B2}" type="parTrans" cxnId="{C23F4798-1782-47D2-864C-5258EB8E5224}">
      <dgm:prSet/>
      <dgm:spPr/>
      <dgm:t>
        <a:bodyPr/>
        <a:lstStyle/>
        <a:p>
          <a:endParaRPr lang="en-US"/>
        </a:p>
      </dgm:t>
    </dgm:pt>
    <dgm:pt modelId="{8D800EE2-5FA9-4090-865F-475ED124815A}" type="sibTrans" cxnId="{C23F4798-1782-47D2-864C-5258EB8E5224}">
      <dgm:prSet/>
      <dgm:spPr/>
      <dgm:t>
        <a:bodyPr/>
        <a:lstStyle/>
        <a:p>
          <a:endParaRPr lang="en-US"/>
        </a:p>
      </dgm:t>
    </dgm:pt>
    <dgm:pt modelId="{7B0EB2D2-67E5-491D-BAB6-811F173DCE9A}" type="pres">
      <dgm:prSet presAssocID="{B9C32B05-62EA-407A-B21C-2310C7945705}" presName="Name0" presStyleCnt="0">
        <dgm:presLayoutVars>
          <dgm:chMax val="7"/>
          <dgm:resizeHandles val="exact"/>
        </dgm:presLayoutVars>
      </dgm:prSet>
      <dgm:spPr/>
    </dgm:pt>
    <dgm:pt modelId="{4F794DAD-1C88-45D3-9716-6014128A5B90}" type="pres">
      <dgm:prSet presAssocID="{B9C32B05-62EA-407A-B21C-2310C7945705}" presName="comp1" presStyleCnt="0"/>
      <dgm:spPr/>
    </dgm:pt>
    <dgm:pt modelId="{65FC41D9-D5C6-49E1-9B96-B8E8FBCCF82F}" type="pres">
      <dgm:prSet presAssocID="{B9C32B05-62EA-407A-B21C-2310C7945705}" presName="circle1" presStyleLbl="node1" presStyleIdx="0" presStyleCnt="2"/>
      <dgm:spPr/>
    </dgm:pt>
    <dgm:pt modelId="{830FECD2-98B8-4F49-A73B-29C3BA30AAF7}" type="pres">
      <dgm:prSet presAssocID="{B9C32B05-62EA-407A-B21C-2310C7945705}" presName="c1text" presStyleLbl="node1" presStyleIdx="0" presStyleCnt="2">
        <dgm:presLayoutVars>
          <dgm:bulletEnabled val="1"/>
        </dgm:presLayoutVars>
      </dgm:prSet>
      <dgm:spPr/>
    </dgm:pt>
    <dgm:pt modelId="{FA0DF2C6-DAA6-4934-A3F7-9C980E098DDC}" type="pres">
      <dgm:prSet presAssocID="{B9C32B05-62EA-407A-B21C-2310C7945705}" presName="comp2" presStyleCnt="0"/>
      <dgm:spPr/>
    </dgm:pt>
    <dgm:pt modelId="{F9FB2F4B-0224-4C33-82C7-B1E17952B325}" type="pres">
      <dgm:prSet presAssocID="{B9C32B05-62EA-407A-B21C-2310C7945705}" presName="circle2" presStyleLbl="node1" presStyleIdx="1" presStyleCnt="2" custScaleX="79291" custScaleY="79291" custLinFactNeighborX="-1" custLinFactNeighborY="13962"/>
      <dgm:spPr/>
    </dgm:pt>
    <dgm:pt modelId="{09EE0689-6BEA-4006-9BF8-5635274C03C1}" type="pres">
      <dgm:prSet presAssocID="{B9C32B05-62EA-407A-B21C-2310C7945705}" presName="c2text" presStyleLbl="node1" presStyleIdx="1" presStyleCnt="2">
        <dgm:presLayoutVars>
          <dgm:bulletEnabled val="1"/>
        </dgm:presLayoutVars>
      </dgm:prSet>
      <dgm:spPr/>
    </dgm:pt>
  </dgm:ptLst>
  <dgm:cxnLst>
    <dgm:cxn modelId="{963E9D24-F9B6-4360-AEBA-5CD17346CF3A}" type="presOf" srcId="{8EA7219F-BDB2-48EB-9EEB-3133522D132E}" destId="{830FECD2-98B8-4F49-A73B-29C3BA30AAF7}" srcOrd="1" destOrd="0" presId="urn:microsoft.com/office/officeart/2005/8/layout/venn2"/>
    <dgm:cxn modelId="{C304DE35-BDE8-49EA-A2F0-402D48944329}" type="presOf" srcId="{B9C32B05-62EA-407A-B21C-2310C7945705}" destId="{7B0EB2D2-67E5-491D-BAB6-811F173DCE9A}" srcOrd="0" destOrd="0" presId="urn:microsoft.com/office/officeart/2005/8/layout/venn2"/>
    <dgm:cxn modelId="{0D7A6143-9C91-4D93-B877-9A76E9C0C8FF}" type="presOf" srcId="{8EA7219F-BDB2-48EB-9EEB-3133522D132E}" destId="{65FC41D9-D5C6-49E1-9B96-B8E8FBCCF82F}" srcOrd="0" destOrd="0" presId="urn:microsoft.com/office/officeart/2005/8/layout/venn2"/>
    <dgm:cxn modelId="{88E42496-A726-461F-9D60-E4012A624809}" type="presOf" srcId="{6AE49727-F1EE-4322-A9E8-6D8BD588DA28}" destId="{F9FB2F4B-0224-4C33-82C7-B1E17952B325}" srcOrd="0" destOrd="0" presId="urn:microsoft.com/office/officeart/2005/8/layout/venn2"/>
    <dgm:cxn modelId="{C23F4798-1782-47D2-864C-5258EB8E5224}" srcId="{B9C32B05-62EA-407A-B21C-2310C7945705}" destId="{6AE49727-F1EE-4322-A9E8-6D8BD588DA28}" srcOrd="1" destOrd="0" parTransId="{A368C715-F314-40A5-8FB2-0D8C4609A5B2}" sibTransId="{8D800EE2-5FA9-4090-865F-475ED124815A}"/>
    <dgm:cxn modelId="{D6F223BE-1E98-4810-86EB-EF36A18385C8}" type="presOf" srcId="{6AE49727-F1EE-4322-A9E8-6D8BD588DA28}" destId="{09EE0689-6BEA-4006-9BF8-5635274C03C1}" srcOrd="1" destOrd="0" presId="urn:microsoft.com/office/officeart/2005/8/layout/venn2"/>
    <dgm:cxn modelId="{58AD7EEF-D408-406B-87EE-4691D4C30668}" srcId="{B9C32B05-62EA-407A-B21C-2310C7945705}" destId="{8EA7219F-BDB2-48EB-9EEB-3133522D132E}" srcOrd="0" destOrd="0" parTransId="{3EE8403A-CB7C-4815-85BD-AEBCAEB71B37}" sibTransId="{C94B7947-85DC-4B21-BB99-DF8438356F98}"/>
    <dgm:cxn modelId="{EDBD5B6C-F397-4CC4-804B-F41A1D09D326}" type="presParOf" srcId="{7B0EB2D2-67E5-491D-BAB6-811F173DCE9A}" destId="{4F794DAD-1C88-45D3-9716-6014128A5B90}" srcOrd="0" destOrd="0" presId="urn:microsoft.com/office/officeart/2005/8/layout/venn2"/>
    <dgm:cxn modelId="{B053708F-E178-4BF6-9F07-27FA6588FF25}" type="presParOf" srcId="{4F794DAD-1C88-45D3-9716-6014128A5B90}" destId="{65FC41D9-D5C6-49E1-9B96-B8E8FBCCF82F}" srcOrd="0" destOrd="0" presId="urn:microsoft.com/office/officeart/2005/8/layout/venn2"/>
    <dgm:cxn modelId="{28762F2E-A536-4CC2-88E5-07CFCB298169}" type="presParOf" srcId="{4F794DAD-1C88-45D3-9716-6014128A5B90}" destId="{830FECD2-98B8-4F49-A73B-29C3BA30AAF7}" srcOrd="1" destOrd="0" presId="urn:microsoft.com/office/officeart/2005/8/layout/venn2"/>
    <dgm:cxn modelId="{219D27E2-94EB-4AB7-9496-3BFCEC1557BE}" type="presParOf" srcId="{7B0EB2D2-67E5-491D-BAB6-811F173DCE9A}" destId="{FA0DF2C6-DAA6-4934-A3F7-9C980E098DDC}" srcOrd="1" destOrd="0" presId="urn:microsoft.com/office/officeart/2005/8/layout/venn2"/>
    <dgm:cxn modelId="{97AE846D-7059-476C-929E-1C3B95538BC2}" type="presParOf" srcId="{FA0DF2C6-DAA6-4934-A3F7-9C980E098DDC}" destId="{F9FB2F4B-0224-4C33-82C7-B1E17952B325}" srcOrd="0" destOrd="0" presId="urn:microsoft.com/office/officeart/2005/8/layout/venn2"/>
    <dgm:cxn modelId="{10D159B4-D3BB-4B2E-A5EF-5D2A997F8F50}" type="presParOf" srcId="{FA0DF2C6-DAA6-4934-A3F7-9C980E098DDC}" destId="{09EE0689-6BEA-4006-9BF8-5635274C03C1}" srcOrd="1" destOrd="0" presId="urn:microsoft.com/office/officeart/2005/8/layout/venn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76C05E-A13B-4839-B505-63AFF896AD26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46B9C8D-4C99-4686-B350-79F5EAE1793F}">
      <dgm:prSet phldrT="[Text]" custT="1"/>
      <dgm:spPr>
        <a:solidFill>
          <a:srgbClr val="78909C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rgbClr val="FFFFFF"/>
              </a:solidFill>
              <a:latin typeface="Arial"/>
              <a:ea typeface="+mn-ea"/>
              <a:cs typeface="+mn-cs"/>
            </a:rPr>
            <a:t>Timestamp</a:t>
          </a:r>
          <a:endParaRPr lang="en-US" sz="1100" kern="1200" dirty="0">
            <a:solidFill>
              <a:srgbClr val="FFFFFF"/>
            </a:solidFill>
            <a:latin typeface="Arial"/>
            <a:ea typeface="+mn-ea"/>
            <a:cs typeface="+mn-cs"/>
          </a:endParaRPr>
        </a:p>
      </dgm:t>
    </dgm:pt>
    <dgm:pt modelId="{35D8A783-7458-4B65-BAC7-48864529B73B}" type="parTrans" cxnId="{65329227-BA0D-4A74-A79C-30B68928F254}">
      <dgm:prSet/>
      <dgm:spPr/>
      <dgm:t>
        <a:bodyPr/>
        <a:lstStyle/>
        <a:p>
          <a:endParaRPr lang="en-US" sz="1200"/>
        </a:p>
      </dgm:t>
    </dgm:pt>
    <dgm:pt modelId="{685E0F1F-1BB1-4613-B0E7-EA4F352EBEB4}" type="sibTrans" cxnId="{65329227-BA0D-4A74-A79C-30B68928F254}">
      <dgm:prSet custT="1"/>
      <dgm:spPr/>
      <dgm:t>
        <a:bodyPr/>
        <a:lstStyle/>
        <a:p>
          <a:r>
            <a:rPr lang="en-US" sz="1100" dirty="0" err="1"/>
            <a:t>Publicité</a:t>
          </a:r>
          <a:endParaRPr lang="en-US" sz="1100" dirty="0"/>
        </a:p>
      </dgm:t>
    </dgm:pt>
    <dgm:pt modelId="{B3D621AA-37E0-41EC-8E9D-F57E6CE93B78}">
      <dgm:prSet phldrT="[Text]" custT="1"/>
      <dgm:spPr>
        <a:solidFill>
          <a:srgbClr val="78909C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srgbClr val="FFFFFF"/>
              </a:solidFill>
              <a:latin typeface="Arial"/>
              <a:ea typeface="+mn-ea"/>
              <a:cs typeface="+mn-cs"/>
            </a:rPr>
            <a:t>Géographie</a:t>
          </a:r>
          <a:endParaRPr lang="en-US" sz="1100" kern="1200" dirty="0">
            <a:solidFill>
              <a:srgbClr val="FFFFFF"/>
            </a:solidFill>
            <a:latin typeface="Arial"/>
            <a:ea typeface="+mn-ea"/>
            <a:cs typeface="+mn-cs"/>
          </a:endParaRPr>
        </a:p>
      </dgm:t>
    </dgm:pt>
    <dgm:pt modelId="{3D876613-D0E8-4909-AF6E-C7D5AE93E1EB}" type="parTrans" cxnId="{F6579966-6A58-4F35-AEC8-EA4F24ED4430}">
      <dgm:prSet/>
      <dgm:spPr/>
      <dgm:t>
        <a:bodyPr/>
        <a:lstStyle/>
        <a:p>
          <a:endParaRPr lang="en-US" sz="1200"/>
        </a:p>
      </dgm:t>
    </dgm:pt>
    <dgm:pt modelId="{76BAE1C3-FCDA-4394-A6A3-AA8AAFD9DA21}" type="sibTrans" cxnId="{F6579966-6A58-4F35-AEC8-EA4F24ED4430}">
      <dgm:prSet custT="1"/>
      <dgm:spPr>
        <a:solidFill>
          <a:srgbClr val="78909C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rgbClr val="FFFFFF"/>
              </a:solidFill>
              <a:latin typeface="Arial"/>
              <a:ea typeface="+mn-ea"/>
              <a:cs typeface="+mn-cs"/>
            </a:rPr>
            <a:t>Campagne</a:t>
          </a:r>
          <a:endParaRPr lang="en-US" sz="1100" kern="1200" dirty="0">
            <a:solidFill>
              <a:srgbClr val="FFFFFF"/>
            </a:solidFill>
            <a:latin typeface="Arial"/>
            <a:ea typeface="+mn-ea"/>
            <a:cs typeface="+mn-cs"/>
          </a:endParaRPr>
        </a:p>
      </dgm:t>
    </dgm:pt>
    <dgm:pt modelId="{F486CA89-67C9-41A0-A033-DA3A21526380}">
      <dgm:prSet phldrT="[Text]" custT="1"/>
      <dgm:spPr>
        <a:solidFill>
          <a:srgbClr val="78909C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Support</a:t>
          </a:r>
        </a:p>
      </dgm:t>
    </dgm:pt>
    <dgm:pt modelId="{048907B0-9AE8-48CF-9CA2-3FBB1169222B}" type="parTrans" cxnId="{D9D1DE26-4927-4E8E-9506-4B7F6CD969FE}">
      <dgm:prSet/>
      <dgm:spPr/>
      <dgm:t>
        <a:bodyPr/>
        <a:lstStyle/>
        <a:p>
          <a:endParaRPr lang="en-US" sz="1200"/>
        </a:p>
      </dgm:t>
    </dgm:pt>
    <dgm:pt modelId="{7C602446-D238-48C7-836F-B74E3E8FEFF5}" type="sibTrans" cxnId="{D9D1DE26-4927-4E8E-9506-4B7F6CD969FE}">
      <dgm:prSet custT="1"/>
      <dgm:spPr>
        <a:solidFill>
          <a:srgbClr val="78909C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rgbClr val="FFFFFF"/>
              </a:solidFill>
              <a:latin typeface="Arial"/>
              <a:ea typeface="+mn-ea"/>
              <a:cs typeface="+mn-cs"/>
            </a:rPr>
            <a:t>Appareil</a:t>
          </a:r>
          <a:endParaRPr lang="en-US" sz="1100" kern="1200" dirty="0">
            <a:solidFill>
              <a:srgbClr val="FFFFFF"/>
            </a:solidFill>
            <a:latin typeface="Arial"/>
            <a:ea typeface="+mn-ea"/>
            <a:cs typeface="+mn-cs"/>
          </a:endParaRPr>
        </a:p>
      </dgm:t>
    </dgm:pt>
    <dgm:pt modelId="{4ABBBA40-BB16-4C71-9D76-9AB8C44AC9E0}" type="pres">
      <dgm:prSet presAssocID="{7476C05E-A13B-4839-B505-63AFF896AD26}" presName="Name0" presStyleCnt="0">
        <dgm:presLayoutVars>
          <dgm:chMax/>
          <dgm:chPref/>
          <dgm:dir/>
          <dgm:animLvl val="lvl"/>
        </dgm:presLayoutVars>
      </dgm:prSet>
      <dgm:spPr/>
    </dgm:pt>
    <dgm:pt modelId="{0481788C-BC3B-44E7-9CB9-9D7C7E20BD5F}" type="pres">
      <dgm:prSet presAssocID="{746B9C8D-4C99-4686-B350-79F5EAE1793F}" presName="composite" presStyleCnt="0"/>
      <dgm:spPr/>
    </dgm:pt>
    <dgm:pt modelId="{21A26DDC-E032-4123-B630-CBDA30309CD0}" type="pres">
      <dgm:prSet presAssocID="{746B9C8D-4C99-4686-B350-79F5EAE1793F}" presName="Parent1" presStyleLbl="node1" presStyleIdx="0" presStyleCnt="6">
        <dgm:presLayoutVars>
          <dgm:chMax val="1"/>
          <dgm:chPref val="1"/>
          <dgm:bulletEnabled val="1"/>
        </dgm:presLayoutVars>
      </dgm:prSet>
      <dgm:spPr>
        <a:xfrm rot="5400000">
          <a:off x="2131734" y="83456"/>
          <a:ext cx="1260016" cy="1096214"/>
        </a:xfrm>
        <a:prstGeom prst="hexagon">
          <a:avLst>
            <a:gd name="adj" fmla="val 25000"/>
            <a:gd name="vf" fmla="val 115470"/>
          </a:avLst>
        </a:prstGeom>
      </dgm:spPr>
    </dgm:pt>
    <dgm:pt modelId="{6C89AF77-78CC-4A2C-BD73-68E135919958}" type="pres">
      <dgm:prSet presAssocID="{746B9C8D-4C99-4686-B350-79F5EAE1793F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F4809B1-5856-476C-8813-2250B38B75C9}" type="pres">
      <dgm:prSet presAssocID="{746B9C8D-4C99-4686-B350-79F5EAE1793F}" presName="BalanceSpacing" presStyleCnt="0"/>
      <dgm:spPr/>
    </dgm:pt>
    <dgm:pt modelId="{30E77F4B-E64D-4862-8D8B-BB0EF4BA23D3}" type="pres">
      <dgm:prSet presAssocID="{746B9C8D-4C99-4686-B350-79F5EAE1793F}" presName="BalanceSpacing1" presStyleCnt="0"/>
      <dgm:spPr/>
    </dgm:pt>
    <dgm:pt modelId="{02132D3F-0D5D-493D-AAD5-4C2C410A5E13}" type="pres">
      <dgm:prSet presAssocID="{685E0F1F-1BB1-4613-B0E7-EA4F352EBEB4}" presName="Accent1Text" presStyleLbl="node1" presStyleIdx="1" presStyleCnt="6"/>
      <dgm:spPr/>
    </dgm:pt>
    <dgm:pt modelId="{EE3FD7E9-E4D3-4378-BE5E-9812FF3E21E9}" type="pres">
      <dgm:prSet presAssocID="{685E0F1F-1BB1-4613-B0E7-EA4F352EBEB4}" presName="spaceBetweenRectangles" presStyleCnt="0"/>
      <dgm:spPr/>
    </dgm:pt>
    <dgm:pt modelId="{A525C840-C80B-4D9C-94D0-D41E42C192A5}" type="pres">
      <dgm:prSet presAssocID="{B3D621AA-37E0-41EC-8E9D-F57E6CE93B78}" presName="composite" presStyleCnt="0"/>
      <dgm:spPr/>
    </dgm:pt>
    <dgm:pt modelId="{4E32DBAD-F95D-4034-94E0-706FC5E94D6E}" type="pres">
      <dgm:prSet presAssocID="{B3D621AA-37E0-41EC-8E9D-F57E6CE93B78}" presName="Parent1" presStyleLbl="node1" presStyleIdx="2" presStyleCnt="6">
        <dgm:presLayoutVars>
          <dgm:chMax val="1"/>
          <dgm:chPref val="1"/>
          <dgm:bulletEnabled val="1"/>
        </dgm:presLayoutVars>
      </dgm:prSet>
      <dgm:spPr>
        <a:xfrm rot="5400000">
          <a:off x="1537510" y="1152957"/>
          <a:ext cx="1260016" cy="1096214"/>
        </a:xfrm>
        <a:prstGeom prst="hexagon">
          <a:avLst>
            <a:gd name="adj" fmla="val 25000"/>
            <a:gd name="vf" fmla="val 115470"/>
          </a:avLst>
        </a:prstGeom>
      </dgm:spPr>
    </dgm:pt>
    <dgm:pt modelId="{E1A0FA4C-E380-4599-8FB4-133B7280556C}" type="pres">
      <dgm:prSet presAssocID="{B3D621AA-37E0-41EC-8E9D-F57E6CE93B78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7A27631-23DC-4740-BC13-64C5DB75E5C9}" type="pres">
      <dgm:prSet presAssocID="{B3D621AA-37E0-41EC-8E9D-F57E6CE93B78}" presName="BalanceSpacing" presStyleCnt="0"/>
      <dgm:spPr/>
    </dgm:pt>
    <dgm:pt modelId="{70B6BCBB-23BA-4A71-A52F-15B619AA5FD1}" type="pres">
      <dgm:prSet presAssocID="{B3D621AA-37E0-41EC-8E9D-F57E6CE93B78}" presName="BalanceSpacing1" presStyleCnt="0"/>
      <dgm:spPr/>
    </dgm:pt>
    <dgm:pt modelId="{0166F58E-F44C-4C52-99DA-0124B93FB492}" type="pres">
      <dgm:prSet presAssocID="{76BAE1C3-FCDA-4394-A6A3-AA8AAFD9DA21}" presName="Accent1Text" presStyleLbl="node1" presStyleIdx="3" presStyleCnt="6"/>
      <dgm:spPr>
        <a:xfrm rot="5400000">
          <a:off x="2721421" y="1152957"/>
          <a:ext cx="1260016" cy="1096214"/>
        </a:xfrm>
        <a:prstGeom prst="hexagon">
          <a:avLst>
            <a:gd name="adj" fmla="val 25000"/>
            <a:gd name="vf" fmla="val 115470"/>
          </a:avLst>
        </a:prstGeom>
      </dgm:spPr>
    </dgm:pt>
    <dgm:pt modelId="{49EE8C03-6BF6-439F-B3FE-3A5B146A1416}" type="pres">
      <dgm:prSet presAssocID="{76BAE1C3-FCDA-4394-A6A3-AA8AAFD9DA21}" presName="spaceBetweenRectangles" presStyleCnt="0"/>
      <dgm:spPr/>
    </dgm:pt>
    <dgm:pt modelId="{6C2F87E3-7298-4A3E-94A8-9D77109AE703}" type="pres">
      <dgm:prSet presAssocID="{F486CA89-67C9-41A0-A033-DA3A21526380}" presName="composite" presStyleCnt="0"/>
      <dgm:spPr/>
    </dgm:pt>
    <dgm:pt modelId="{A186E599-E4E3-47A9-A2EA-7A6FAA606791}" type="pres">
      <dgm:prSet presAssocID="{F486CA89-67C9-41A0-A033-DA3A21526380}" presName="Parent1" presStyleLbl="node1" presStyleIdx="4" presStyleCnt="6">
        <dgm:presLayoutVars>
          <dgm:chMax val="1"/>
          <dgm:chPref val="1"/>
          <dgm:bulletEnabled val="1"/>
        </dgm:presLayoutVars>
      </dgm:prSet>
      <dgm:spPr>
        <a:xfrm rot="5400000">
          <a:off x="2131734" y="2222459"/>
          <a:ext cx="1260016" cy="1096214"/>
        </a:xfrm>
        <a:prstGeom prst="hexagon">
          <a:avLst>
            <a:gd name="adj" fmla="val 25000"/>
            <a:gd name="vf" fmla="val 115470"/>
          </a:avLst>
        </a:prstGeom>
      </dgm:spPr>
    </dgm:pt>
    <dgm:pt modelId="{82F3311D-6C54-471B-BB24-8F0BDDF6BDB4}" type="pres">
      <dgm:prSet presAssocID="{F486CA89-67C9-41A0-A033-DA3A21526380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262D855-BAA8-4A3D-B8F7-714C580652CA}" type="pres">
      <dgm:prSet presAssocID="{F486CA89-67C9-41A0-A033-DA3A21526380}" presName="BalanceSpacing" presStyleCnt="0"/>
      <dgm:spPr/>
    </dgm:pt>
    <dgm:pt modelId="{AEE949E7-B75E-4C17-AD2A-23CB4BCD6484}" type="pres">
      <dgm:prSet presAssocID="{F486CA89-67C9-41A0-A033-DA3A21526380}" presName="BalanceSpacing1" presStyleCnt="0"/>
      <dgm:spPr/>
    </dgm:pt>
    <dgm:pt modelId="{A50F25F9-C65C-4087-878B-2B11A2604551}" type="pres">
      <dgm:prSet presAssocID="{7C602446-D238-48C7-836F-B74E3E8FEFF5}" presName="Accent1Text" presStyleLbl="node1" presStyleIdx="5" presStyleCnt="6"/>
      <dgm:spPr>
        <a:xfrm rot="5400000">
          <a:off x="947822" y="2222459"/>
          <a:ext cx="1260016" cy="1096214"/>
        </a:xfrm>
        <a:prstGeom prst="hexagon">
          <a:avLst>
            <a:gd name="adj" fmla="val 25000"/>
            <a:gd name="vf" fmla="val 115470"/>
          </a:avLst>
        </a:prstGeom>
      </dgm:spPr>
    </dgm:pt>
  </dgm:ptLst>
  <dgm:cxnLst>
    <dgm:cxn modelId="{D9D1DE26-4927-4E8E-9506-4B7F6CD969FE}" srcId="{7476C05E-A13B-4839-B505-63AFF896AD26}" destId="{F486CA89-67C9-41A0-A033-DA3A21526380}" srcOrd="2" destOrd="0" parTransId="{048907B0-9AE8-48CF-9CA2-3FBB1169222B}" sibTransId="{7C602446-D238-48C7-836F-B74E3E8FEFF5}"/>
    <dgm:cxn modelId="{65329227-BA0D-4A74-A79C-30B68928F254}" srcId="{7476C05E-A13B-4839-B505-63AFF896AD26}" destId="{746B9C8D-4C99-4686-B350-79F5EAE1793F}" srcOrd="0" destOrd="0" parTransId="{35D8A783-7458-4B65-BAC7-48864529B73B}" sibTransId="{685E0F1F-1BB1-4613-B0E7-EA4F352EBEB4}"/>
    <dgm:cxn modelId="{7864E535-0A38-4F98-B63A-3E69FF3970BA}" type="presOf" srcId="{76BAE1C3-FCDA-4394-A6A3-AA8AAFD9DA21}" destId="{0166F58E-F44C-4C52-99DA-0124B93FB492}" srcOrd="0" destOrd="0" presId="urn:microsoft.com/office/officeart/2008/layout/AlternatingHexagons"/>
    <dgm:cxn modelId="{3718EC37-60BD-4377-A99C-98025DEF4904}" type="presOf" srcId="{B3D621AA-37E0-41EC-8E9D-F57E6CE93B78}" destId="{4E32DBAD-F95D-4034-94E0-706FC5E94D6E}" srcOrd="0" destOrd="0" presId="urn:microsoft.com/office/officeart/2008/layout/AlternatingHexagons"/>
    <dgm:cxn modelId="{58D5EE5E-B810-4E42-A1BD-636B50605C55}" type="presOf" srcId="{F486CA89-67C9-41A0-A033-DA3A21526380}" destId="{A186E599-E4E3-47A9-A2EA-7A6FAA606791}" srcOrd="0" destOrd="0" presId="urn:microsoft.com/office/officeart/2008/layout/AlternatingHexagons"/>
    <dgm:cxn modelId="{F6579966-6A58-4F35-AEC8-EA4F24ED4430}" srcId="{7476C05E-A13B-4839-B505-63AFF896AD26}" destId="{B3D621AA-37E0-41EC-8E9D-F57E6CE93B78}" srcOrd="1" destOrd="0" parTransId="{3D876613-D0E8-4909-AF6E-C7D5AE93E1EB}" sibTransId="{76BAE1C3-FCDA-4394-A6A3-AA8AAFD9DA21}"/>
    <dgm:cxn modelId="{84F46785-3566-4F74-8DE0-EE40C6FCF9FE}" type="presOf" srcId="{7C602446-D238-48C7-836F-B74E3E8FEFF5}" destId="{A50F25F9-C65C-4087-878B-2B11A2604551}" srcOrd="0" destOrd="0" presId="urn:microsoft.com/office/officeart/2008/layout/AlternatingHexagons"/>
    <dgm:cxn modelId="{CE127C8E-2B53-40DF-8A1C-EA661D1EBFA5}" type="presOf" srcId="{685E0F1F-1BB1-4613-B0E7-EA4F352EBEB4}" destId="{02132D3F-0D5D-493D-AAD5-4C2C410A5E13}" srcOrd="0" destOrd="0" presId="urn:microsoft.com/office/officeart/2008/layout/AlternatingHexagons"/>
    <dgm:cxn modelId="{F3D232AE-F095-44CC-8172-4A9AE44181E3}" type="presOf" srcId="{746B9C8D-4C99-4686-B350-79F5EAE1793F}" destId="{21A26DDC-E032-4123-B630-CBDA30309CD0}" srcOrd="0" destOrd="0" presId="urn:microsoft.com/office/officeart/2008/layout/AlternatingHexagons"/>
    <dgm:cxn modelId="{DC53C8EF-7559-4A4D-B143-48297B83EA9C}" type="presOf" srcId="{7476C05E-A13B-4839-B505-63AFF896AD26}" destId="{4ABBBA40-BB16-4C71-9D76-9AB8C44AC9E0}" srcOrd="0" destOrd="0" presId="urn:microsoft.com/office/officeart/2008/layout/AlternatingHexagons"/>
    <dgm:cxn modelId="{1FDCD941-8936-4ED9-83A7-BCBFC77E1195}" type="presParOf" srcId="{4ABBBA40-BB16-4C71-9D76-9AB8C44AC9E0}" destId="{0481788C-BC3B-44E7-9CB9-9D7C7E20BD5F}" srcOrd="0" destOrd="0" presId="urn:microsoft.com/office/officeart/2008/layout/AlternatingHexagons"/>
    <dgm:cxn modelId="{AD22F047-902B-401E-9CE9-CE31616C765D}" type="presParOf" srcId="{0481788C-BC3B-44E7-9CB9-9D7C7E20BD5F}" destId="{21A26DDC-E032-4123-B630-CBDA30309CD0}" srcOrd="0" destOrd="0" presId="urn:microsoft.com/office/officeart/2008/layout/AlternatingHexagons"/>
    <dgm:cxn modelId="{F528A94A-2EBE-4DAA-B321-5D74C04B34D2}" type="presParOf" srcId="{0481788C-BC3B-44E7-9CB9-9D7C7E20BD5F}" destId="{6C89AF77-78CC-4A2C-BD73-68E135919958}" srcOrd="1" destOrd="0" presId="urn:microsoft.com/office/officeart/2008/layout/AlternatingHexagons"/>
    <dgm:cxn modelId="{9DBBBFDC-0845-4BC9-934E-7C9588D444EC}" type="presParOf" srcId="{0481788C-BC3B-44E7-9CB9-9D7C7E20BD5F}" destId="{5F4809B1-5856-476C-8813-2250B38B75C9}" srcOrd="2" destOrd="0" presId="urn:microsoft.com/office/officeart/2008/layout/AlternatingHexagons"/>
    <dgm:cxn modelId="{707BF360-7036-4BA0-B083-639B02CCBDAA}" type="presParOf" srcId="{0481788C-BC3B-44E7-9CB9-9D7C7E20BD5F}" destId="{30E77F4B-E64D-4862-8D8B-BB0EF4BA23D3}" srcOrd="3" destOrd="0" presId="urn:microsoft.com/office/officeart/2008/layout/AlternatingHexagons"/>
    <dgm:cxn modelId="{A47D73DD-FF89-4BA3-9B19-5DB4E5B6849A}" type="presParOf" srcId="{0481788C-BC3B-44E7-9CB9-9D7C7E20BD5F}" destId="{02132D3F-0D5D-493D-AAD5-4C2C410A5E13}" srcOrd="4" destOrd="0" presId="urn:microsoft.com/office/officeart/2008/layout/AlternatingHexagons"/>
    <dgm:cxn modelId="{3D374F7C-612F-4AFD-BDFC-8642CA1EA37F}" type="presParOf" srcId="{4ABBBA40-BB16-4C71-9D76-9AB8C44AC9E0}" destId="{EE3FD7E9-E4D3-4378-BE5E-9812FF3E21E9}" srcOrd="1" destOrd="0" presId="urn:microsoft.com/office/officeart/2008/layout/AlternatingHexagons"/>
    <dgm:cxn modelId="{7694BBC4-B7A3-4C3E-A999-0DDFA2F7B51E}" type="presParOf" srcId="{4ABBBA40-BB16-4C71-9D76-9AB8C44AC9E0}" destId="{A525C840-C80B-4D9C-94D0-D41E42C192A5}" srcOrd="2" destOrd="0" presId="urn:microsoft.com/office/officeart/2008/layout/AlternatingHexagons"/>
    <dgm:cxn modelId="{C7AB7803-E3E0-4A4C-965F-F5FEB9722266}" type="presParOf" srcId="{A525C840-C80B-4D9C-94D0-D41E42C192A5}" destId="{4E32DBAD-F95D-4034-94E0-706FC5E94D6E}" srcOrd="0" destOrd="0" presId="urn:microsoft.com/office/officeart/2008/layout/AlternatingHexagons"/>
    <dgm:cxn modelId="{C91748DC-D6CC-4B6D-9187-9A20915F5F84}" type="presParOf" srcId="{A525C840-C80B-4D9C-94D0-D41E42C192A5}" destId="{E1A0FA4C-E380-4599-8FB4-133B7280556C}" srcOrd="1" destOrd="0" presId="urn:microsoft.com/office/officeart/2008/layout/AlternatingHexagons"/>
    <dgm:cxn modelId="{A2EB2FBF-6191-4CAD-B4F7-F2DB578FEE03}" type="presParOf" srcId="{A525C840-C80B-4D9C-94D0-D41E42C192A5}" destId="{67A27631-23DC-4740-BC13-64C5DB75E5C9}" srcOrd="2" destOrd="0" presId="urn:microsoft.com/office/officeart/2008/layout/AlternatingHexagons"/>
    <dgm:cxn modelId="{6CA5744A-3C1A-4591-A1ED-0D31D857DAEC}" type="presParOf" srcId="{A525C840-C80B-4D9C-94D0-D41E42C192A5}" destId="{70B6BCBB-23BA-4A71-A52F-15B619AA5FD1}" srcOrd="3" destOrd="0" presId="urn:microsoft.com/office/officeart/2008/layout/AlternatingHexagons"/>
    <dgm:cxn modelId="{33E486C7-7733-4D76-81DE-8E3855C20A6F}" type="presParOf" srcId="{A525C840-C80B-4D9C-94D0-D41E42C192A5}" destId="{0166F58E-F44C-4C52-99DA-0124B93FB492}" srcOrd="4" destOrd="0" presId="urn:microsoft.com/office/officeart/2008/layout/AlternatingHexagons"/>
    <dgm:cxn modelId="{D10C1561-2A3C-46FD-A866-2148AD7F6D5B}" type="presParOf" srcId="{4ABBBA40-BB16-4C71-9D76-9AB8C44AC9E0}" destId="{49EE8C03-6BF6-439F-B3FE-3A5B146A1416}" srcOrd="3" destOrd="0" presId="urn:microsoft.com/office/officeart/2008/layout/AlternatingHexagons"/>
    <dgm:cxn modelId="{704F213B-2E5A-4453-BA82-0C0FAA2BF423}" type="presParOf" srcId="{4ABBBA40-BB16-4C71-9D76-9AB8C44AC9E0}" destId="{6C2F87E3-7298-4A3E-94A8-9D77109AE703}" srcOrd="4" destOrd="0" presId="urn:microsoft.com/office/officeart/2008/layout/AlternatingHexagons"/>
    <dgm:cxn modelId="{CACE0C77-6760-408A-80B0-D7F1533065C7}" type="presParOf" srcId="{6C2F87E3-7298-4A3E-94A8-9D77109AE703}" destId="{A186E599-E4E3-47A9-A2EA-7A6FAA606791}" srcOrd="0" destOrd="0" presId="urn:microsoft.com/office/officeart/2008/layout/AlternatingHexagons"/>
    <dgm:cxn modelId="{BDE5181D-45B3-43F3-9BE5-BC680B6DE3BA}" type="presParOf" srcId="{6C2F87E3-7298-4A3E-94A8-9D77109AE703}" destId="{82F3311D-6C54-471B-BB24-8F0BDDF6BDB4}" srcOrd="1" destOrd="0" presId="urn:microsoft.com/office/officeart/2008/layout/AlternatingHexagons"/>
    <dgm:cxn modelId="{2C4D2310-584D-4318-A78F-73EA96ABE64F}" type="presParOf" srcId="{6C2F87E3-7298-4A3E-94A8-9D77109AE703}" destId="{B262D855-BAA8-4A3D-B8F7-714C580652CA}" srcOrd="2" destOrd="0" presId="urn:microsoft.com/office/officeart/2008/layout/AlternatingHexagons"/>
    <dgm:cxn modelId="{D384EF29-E1E5-4C52-9E7A-61EA77596690}" type="presParOf" srcId="{6C2F87E3-7298-4A3E-94A8-9D77109AE703}" destId="{AEE949E7-B75E-4C17-AD2A-23CB4BCD6484}" srcOrd="3" destOrd="0" presId="urn:microsoft.com/office/officeart/2008/layout/AlternatingHexagons"/>
    <dgm:cxn modelId="{3526589F-5BDD-412A-BA8E-0CBF87DBB037}" type="presParOf" srcId="{6C2F87E3-7298-4A3E-94A8-9D77109AE703}" destId="{A50F25F9-C65C-4087-878B-2B11A260455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11/layout/HexagonRadial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>
        <a:solidFill>
          <a:srgbClr val="7F7FA9"/>
        </a:solidFill>
        <a:ln>
          <a:solidFill>
            <a:srgbClr val="E6E6EE"/>
          </a:solidFill>
        </a:ln>
      </dgm:spPr>
      <dgm:t>
        <a:bodyPr/>
        <a:lstStyle/>
        <a:p>
          <a:endParaRPr lang="en-US" sz="1050" dirty="0">
            <a:solidFill>
              <a:schemeClr val="bg1"/>
            </a:solidFill>
          </a:endParaRPr>
        </a:p>
        <a:p>
          <a:r>
            <a:rPr lang="en-US" sz="1100" dirty="0" err="1">
              <a:solidFill>
                <a:schemeClr val="bg1"/>
              </a:solidFill>
            </a:rPr>
            <a:t>Réunions</a:t>
          </a:r>
          <a:r>
            <a:rPr lang="en-US" sz="1100" dirty="0">
              <a:solidFill>
                <a:schemeClr val="bg1"/>
              </a:solidFill>
            </a:rPr>
            <a:t> avec les </a:t>
          </a:r>
          <a:r>
            <a:rPr lang="en-US" sz="1100" dirty="0" err="1">
              <a:solidFill>
                <a:schemeClr val="bg1"/>
              </a:solidFill>
            </a:rPr>
            <a:t>commanditaires</a:t>
          </a:r>
          <a:endParaRPr lang="en-US" sz="1100" dirty="0">
            <a:solidFill>
              <a:schemeClr val="bg1"/>
            </a:solidFill>
          </a:endParaRPr>
        </a:p>
        <a:p>
          <a:r>
            <a:rPr lang="en-US" sz="1100" dirty="0">
              <a:solidFill>
                <a:schemeClr val="bg1"/>
              </a:solidFill>
            </a:rPr>
            <a:t>&amp;</a:t>
          </a:r>
        </a:p>
        <a:p>
          <a:r>
            <a:rPr lang="en-US" sz="1100" dirty="0" err="1">
              <a:solidFill>
                <a:schemeClr val="bg1"/>
              </a:solidFill>
            </a:rPr>
            <a:t>Réunions</a:t>
          </a:r>
          <a:r>
            <a:rPr lang="en-US" sz="1100" dirty="0">
              <a:solidFill>
                <a:schemeClr val="bg1"/>
              </a:solidFill>
            </a:rPr>
            <a:t> entre les members de </a:t>
          </a:r>
          <a:r>
            <a:rPr lang="en-US" sz="1100" dirty="0" err="1">
              <a:solidFill>
                <a:schemeClr val="bg1"/>
              </a:solidFill>
            </a:rPr>
            <a:t>l’équipe</a:t>
          </a:r>
          <a:endParaRPr lang="en-US" sz="1100" dirty="0">
            <a:solidFill>
              <a:schemeClr val="bg1"/>
            </a:solidFill>
          </a:endParaRPr>
        </a:p>
        <a:p>
          <a:endParaRPr lang="en-US" sz="900" dirty="0"/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3AF880A5-0F00-4315-A5DF-1FE656798601}">
      <dgm:prSet phldrT="[Text]" custT="1"/>
      <dgm:spPr>
        <a:ln>
          <a:solidFill>
            <a:srgbClr val="5E5D8B"/>
          </a:solidFill>
        </a:ln>
      </dgm:spPr>
      <dgm:t>
        <a:bodyPr/>
        <a:lstStyle/>
        <a:p>
          <a:r>
            <a:rPr lang="en-US" sz="1100" dirty="0"/>
            <a:t>Fixer </a:t>
          </a:r>
          <a:r>
            <a:rPr lang="en-US" sz="1100" dirty="0" err="1"/>
            <a:t>objectif</a:t>
          </a:r>
          <a:endParaRPr lang="en-US" sz="1100" dirty="0"/>
        </a:p>
      </dgm:t>
    </dgm:pt>
    <dgm:pt modelId="{A13BB1F9-5857-4B43-8BF5-6589AA2CB759}" type="parTrans" cxnId="{24F8CBE2-5003-4E69-A772-6B98F2B05181}">
      <dgm:prSet/>
      <dgm:spPr/>
      <dgm:t>
        <a:bodyPr/>
        <a:lstStyle/>
        <a:p>
          <a:endParaRPr lang="en-US"/>
        </a:p>
      </dgm:t>
    </dgm:pt>
    <dgm:pt modelId="{C198C41D-2640-4669-83ED-E0CD35701C8E}" type="sibTrans" cxnId="{24F8CBE2-5003-4E69-A772-6B98F2B05181}">
      <dgm:prSet/>
      <dgm:spPr/>
      <dgm:t>
        <a:bodyPr/>
        <a:lstStyle/>
        <a:p>
          <a:endParaRPr lang="en-US"/>
        </a:p>
      </dgm:t>
    </dgm:pt>
    <dgm:pt modelId="{8EA7219F-BDB2-48EB-9EEB-3133522D132E}">
      <dgm:prSet phldrT="[Text]" custT="1"/>
      <dgm:spPr>
        <a:ln>
          <a:solidFill>
            <a:srgbClr val="5E5D8B"/>
          </a:solidFill>
        </a:ln>
      </dgm:spPr>
      <dgm:t>
        <a:bodyPr/>
        <a:lstStyle/>
        <a:p>
          <a:r>
            <a:rPr lang="en-US" sz="1070" dirty="0" err="1"/>
            <a:t>Prise</a:t>
          </a:r>
          <a:r>
            <a:rPr lang="en-US" sz="1070" dirty="0"/>
            <a:t> de </a:t>
          </a:r>
          <a:r>
            <a:rPr lang="en-US" sz="1070" dirty="0" err="1"/>
            <a:t>connaissance</a:t>
          </a:r>
          <a:r>
            <a:rPr lang="en-US" sz="1070" dirty="0"/>
            <a:t> de </a:t>
          </a:r>
          <a:r>
            <a:rPr lang="en-US" sz="1070" dirty="0" err="1"/>
            <a:t>données</a:t>
          </a:r>
          <a:endParaRPr lang="en-US" sz="1070" dirty="0"/>
        </a:p>
      </dgm:t>
    </dgm:pt>
    <dgm:pt modelId="{3EE8403A-CB7C-4815-85BD-AEBCAEB71B37}" type="parTrans" cxnId="{58AD7EEF-D408-406B-87EE-4691D4C30668}">
      <dgm:prSet/>
      <dgm:spPr/>
      <dgm:t>
        <a:bodyPr/>
        <a:lstStyle/>
        <a:p>
          <a:endParaRPr lang="en-US"/>
        </a:p>
      </dgm:t>
    </dgm:pt>
    <dgm:pt modelId="{C94B7947-85DC-4B21-BB99-DF8438356F98}" type="sibTrans" cxnId="{58AD7EEF-D408-406B-87EE-4691D4C30668}">
      <dgm:prSet/>
      <dgm:spPr/>
      <dgm:t>
        <a:bodyPr/>
        <a:lstStyle/>
        <a:p>
          <a:endParaRPr lang="en-US"/>
        </a:p>
      </dgm:t>
    </dgm:pt>
    <dgm:pt modelId="{932A6641-B47E-48FC-963F-311CBB9F360A}">
      <dgm:prSet phldrT="[Text]" custT="1"/>
      <dgm:spPr>
        <a:ln>
          <a:solidFill>
            <a:srgbClr val="5E5D8B"/>
          </a:solidFill>
        </a:ln>
      </dgm:spPr>
      <dgm:t>
        <a:bodyPr/>
        <a:lstStyle/>
        <a:p>
          <a:r>
            <a:rPr lang="en-US" sz="1050" dirty="0" err="1"/>
            <a:t>Découpation</a:t>
          </a:r>
          <a:r>
            <a:rPr lang="en-US" sz="1050" dirty="0"/>
            <a:t> du </a:t>
          </a:r>
          <a:r>
            <a:rPr lang="en-US" sz="1050" dirty="0" err="1"/>
            <a:t>projet</a:t>
          </a:r>
          <a:r>
            <a:rPr lang="en-US" sz="1050" dirty="0"/>
            <a:t>, </a:t>
          </a:r>
          <a:r>
            <a:rPr lang="en-US" sz="1050" dirty="0" err="1"/>
            <a:t>définition</a:t>
          </a:r>
          <a:r>
            <a:rPr lang="en-US" sz="1050" dirty="0"/>
            <a:t> et </a:t>
          </a:r>
          <a:r>
            <a:rPr lang="en-US" sz="1050" dirty="0" err="1"/>
            <a:t>répartition</a:t>
          </a:r>
          <a:r>
            <a:rPr lang="en-US" sz="1050" dirty="0"/>
            <a:t> des </a:t>
          </a:r>
          <a:r>
            <a:rPr lang="en-US" sz="1050" dirty="0" err="1"/>
            <a:t>tâches</a:t>
          </a:r>
          <a:endParaRPr lang="en-US" sz="1050" dirty="0"/>
        </a:p>
      </dgm:t>
    </dgm:pt>
    <dgm:pt modelId="{BCC541E2-3A60-4FA0-82BC-A407780EE7DB}" type="parTrans" cxnId="{FD0D0812-3766-4422-AB8F-58752BCDBE07}">
      <dgm:prSet/>
      <dgm:spPr/>
      <dgm:t>
        <a:bodyPr/>
        <a:lstStyle/>
        <a:p>
          <a:endParaRPr lang="en-US"/>
        </a:p>
      </dgm:t>
    </dgm:pt>
    <dgm:pt modelId="{0E70FA36-C3C7-4A08-A69A-A16BAA6AE9D9}" type="sibTrans" cxnId="{FD0D0812-3766-4422-AB8F-58752BCDBE07}">
      <dgm:prSet/>
      <dgm:spPr/>
      <dgm:t>
        <a:bodyPr/>
        <a:lstStyle/>
        <a:p>
          <a:endParaRPr lang="en-US"/>
        </a:p>
      </dgm:t>
    </dgm:pt>
    <dgm:pt modelId="{9AFDEAC1-A74D-44ED-A273-8EEA9AD544D9}">
      <dgm:prSet phldrT="[Text]" custT="1"/>
      <dgm:spPr>
        <a:ln>
          <a:solidFill>
            <a:srgbClr val="5E5D8B"/>
          </a:solidFill>
        </a:ln>
      </dgm:spPr>
      <dgm:t>
        <a:bodyPr/>
        <a:lstStyle/>
        <a:p>
          <a:r>
            <a:rPr lang="en-US" sz="1100" dirty="0" err="1"/>
            <a:t>Plannification</a:t>
          </a:r>
          <a:endParaRPr lang="en-US" sz="1100" dirty="0"/>
        </a:p>
      </dgm:t>
    </dgm:pt>
    <dgm:pt modelId="{4C7BF0C9-F320-4604-83E4-3616EC3F0A51}" type="parTrans" cxnId="{4F63EF6A-64A7-44BB-8EC0-54B14E3C7DC7}">
      <dgm:prSet/>
      <dgm:spPr/>
      <dgm:t>
        <a:bodyPr/>
        <a:lstStyle/>
        <a:p>
          <a:endParaRPr lang="en-US"/>
        </a:p>
      </dgm:t>
    </dgm:pt>
    <dgm:pt modelId="{CDA3DFC5-250E-4BBA-A52A-9278B729BB2D}" type="sibTrans" cxnId="{4F63EF6A-64A7-44BB-8EC0-54B14E3C7DC7}">
      <dgm:prSet/>
      <dgm:spPr/>
      <dgm:t>
        <a:bodyPr/>
        <a:lstStyle/>
        <a:p>
          <a:endParaRPr lang="en-US"/>
        </a:p>
      </dgm:t>
    </dgm:pt>
    <dgm:pt modelId="{B9D45139-F3F4-4152-92C4-3D25CEFC119D}">
      <dgm:prSet phldrT="[Text]" custT="1"/>
      <dgm:spPr>
        <a:ln>
          <a:solidFill>
            <a:srgbClr val="5E5D8B"/>
          </a:solidFill>
        </a:ln>
      </dgm:spPr>
      <dgm:t>
        <a:bodyPr/>
        <a:lstStyle/>
        <a:p>
          <a:r>
            <a:rPr lang="en-US" sz="1100" dirty="0" err="1"/>
            <a:t>Réalisation</a:t>
          </a:r>
          <a:endParaRPr lang="en-US" sz="900" dirty="0"/>
        </a:p>
      </dgm:t>
    </dgm:pt>
    <dgm:pt modelId="{DBEFAB32-9712-4297-8A8D-7262F6BDA28F}" type="parTrans" cxnId="{2C685BAE-386F-4131-90D0-7B264E8F8BCA}">
      <dgm:prSet/>
      <dgm:spPr/>
      <dgm:t>
        <a:bodyPr/>
        <a:lstStyle/>
        <a:p>
          <a:endParaRPr lang="en-US"/>
        </a:p>
      </dgm:t>
    </dgm:pt>
    <dgm:pt modelId="{F9998EC4-E0CA-4A95-8289-03D8F7927696}" type="sibTrans" cxnId="{2C685BAE-386F-4131-90D0-7B264E8F8BCA}">
      <dgm:prSet/>
      <dgm:spPr/>
      <dgm:t>
        <a:bodyPr/>
        <a:lstStyle/>
        <a:p>
          <a:endParaRPr lang="en-US"/>
        </a:p>
      </dgm:t>
    </dgm:pt>
    <dgm:pt modelId="{4D00E63A-FD9F-481E-BB9D-E2703B1011B0}">
      <dgm:prSet phldrT="[Text]" custT="1"/>
      <dgm:spPr>
        <a:ln>
          <a:solidFill>
            <a:srgbClr val="5E5D8B"/>
          </a:solidFill>
        </a:ln>
      </dgm:spPr>
      <dgm:t>
        <a:bodyPr/>
        <a:lstStyle/>
        <a:p>
          <a:r>
            <a:rPr lang="en-US" sz="1200" dirty="0"/>
            <a:t>Diffusion</a:t>
          </a:r>
        </a:p>
      </dgm:t>
    </dgm:pt>
    <dgm:pt modelId="{9ADAB2CF-94B0-4FDA-A962-5EEEC02CCC08}" type="parTrans" cxnId="{704961CD-9BF6-4FE7-89D7-552DE480515C}">
      <dgm:prSet/>
      <dgm:spPr/>
      <dgm:t>
        <a:bodyPr/>
        <a:lstStyle/>
        <a:p>
          <a:endParaRPr lang="en-US"/>
        </a:p>
      </dgm:t>
    </dgm:pt>
    <dgm:pt modelId="{F2C10D62-1D6C-4E85-84B0-994F91CE79B2}" type="sibTrans" cxnId="{704961CD-9BF6-4FE7-89D7-552DE480515C}">
      <dgm:prSet/>
      <dgm:spPr/>
      <dgm:t>
        <a:bodyPr/>
        <a:lstStyle/>
        <a:p>
          <a:endParaRPr lang="en-US"/>
        </a:p>
      </dgm:t>
    </dgm:pt>
    <dgm:pt modelId="{D67D8950-892D-4486-9EB8-5DD07C41EAB9}" type="pres">
      <dgm:prSet presAssocID="{B9C32B05-62EA-407A-B21C-2310C794570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9DA937D-C5FD-4ABB-9B48-4618CC864E85}" type="pres">
      <dgm:prSet presAssocID="{42D71409-67F9-455C-8C6D-716D284AAA6B}" presName="Parent" presStyleLbl="node0" presStyleIdx="0" presStyleCnt="1">
        <dgm:presLayoutVars>
          <dgm:chMax val="6"/>
          <dgm:chPref val="6"/>
        </dgm:presLayoutVars>
      </dgm:prSet>
      <dgm:spPr/>
    </dgm:pt>
    <dgm:pt modelId="{2CBC5870-F9C5-4F58-80CB-A7E8EEA63C22}" type="pres">
      <dgm:prSet presAssocID="{8EA7219F-BDB2-48EB-9EEB-3133522D132E}" presName="Accent1" presStyleCnt="0"/>
      <dgm:spPr/>
    </dgm:pt>
    <dgm:pt modelId="{4878612A-0F1A-4B4E-9644-9039607D8F44}" type="pres">
      <dgm:prSet presAssocID="{8EA7219F-BDB2-48EB-9EEB-3133522D132E}" presName="Accent" presStyleLbl="bgShp" presStyleIdx="0" presStyleCnt="6"/>
      <dgm:spPr/>
    </dgm:pt>
    <dgm:pt modelId="{2386706E-5992-4BE7-9818-1914B1BCE342}" type="pres">
      <dgm:prSet presAssocID="{8EA7219F-BDB2-48EB-9EEB-3133522D132E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C4C10F51-A36D-4BFD-9799-7477A7F8AC14}" type="pres">
      <dgm:prSet presAssocID="{3AF880A5-0F00-4315-A5DF-1FE656798601}" presName="Accent2" presStyleCnt="0"/>
      <dgm:spPr/>
    </dgm:pt>
    <dgm:pt modelId="{163330C2-B7A9-424B-9975-27C15C8AD4A3}" type="pres">
      <dgm:prSet presAssocID="{3AF880A5-0F00-4315-A5DF-1FE656798601}" presName="Accent" presStyleLbl="bgShp" presStyleIdx="1" presStyleCnt="6"/>
      <dgm:spPr>
        <a:solidFill>
          <a:srgbClr val="9D9DBD"/>
        </a:solidFill>
      </dgm:spPr>
    </dgm:pt>
    <dgm:pt modelId="{CCA31F3B-C9A4-436E-8DAB-9080575BACF6}" type="pres">
      <dgm:prSet presAssocID="{3AF880A5-0F00-4315-A5DF-1FE656798601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8084D5B-6EE3-47F0-A1B4-547DB042EB4E}" type="pres">
      <dgm:prSet presAssocID="{932A6641-B47E-48FC-963F-311CBB9F360A}" presName="Accent3" presStyleCnt="0"/>
      <dgm:spPr/>
    </dgm:pt>
    <dgm:pt modelId="{22C59B39-F404-43C9-8059-1DCF42853726}" type="pres">
      <dgm:prSet presAssocID="{932A6641-B47E-48FC-963F-311CBB9F360A}" presName="Accent" presStyleLbl="bgShp" presStyleIdx="2" presStyleCnt="6"/>
      <dgm:spPr>
        <a:solidFill>
          <a:srgbClr val="9D9DBD"/>
        </a:solidFill>
      </dgm:spPr>
    </dgm:pt>
    <dgm:pt modelId="{209A48E9-192B-4A38-A007-229949F8BAD7}" type="pres">
      <dgm:prSet presAssocID="{932A6641-B47E-48FC-963F-311CBB9F360A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4B79B1CE-E2F3-46DF-B89B-BA8F4B154EB3}" type="pres">
      <dgm:prSet presAssocID="{9AFDEAC1-A74D-44ED-A273-8EEA9AD544D9}" presName="Accent4" presStyleCnt="0"/>
      <dgm:spPr/>
    </dgm:pt>
    <dgm:pt modelId="{30078BD7-409A-4CFC-BAE6-459F6EC3E939}" type="pres">
      <dgm:prSet presAssocID="{9AFDEAC1-A74D-44ED-A273-8EEA9AD544D9}" presName="Accent" presStyleLbl="bgShp" presStyleIdx="3" presStyleCnt="6"/>
      <dgm:spPr>
        <a:solidFill>
          <a:srgbClr val="9D9DBD"/>
        </a:solidFill>
      </dgm:spPr>
    </dgm:pt>
    <dgm:pt modelId="{6DD5055E-F52B-4132-A07E-3BADFA109A3C}" type="pres">
      <dgm:prSet presAssocID="{9AFDEAC1-A74D-44ED-A273-8EEA9AD544D9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BC2764A-33A6-492B-8B3B-68B29A812C4E}" type="pres">
      <dgm:prSet presAssocID="{B9D45139-F3F4-4152-92C4-3D25CEFC119D}" presName="Accent5" presStyleCnt="0"/>
      <dgm:spPr/>
    </dgm:pt>
    <dgm:pt modelId="{31CA2BBA-A388-424F-9DC8-E777B438B36B}" type="pres">
      <dgm:prSet presAssocID="{B9D45139-F3F4-4152-92C4-3D25CEFC119D}" presName="Accent" presStyleLbl="bgShp" presStyleIdx="4" presStyleCnt="6"/>
      <dgm:spPr>
        <a:solidFill>
          <a:srgbClr val="9D9DBD"/>
        </a:solidFill>
      </dgm:spPr>
    </dgm:pt>
    <dgm:pt modelId="{E0CFB451-33EC-42BA-BC22-D6552D993D39}" type="pres">
      <dgm:prSet presAssocID="{B9D45139-F3F4-4152-92C4-3D25CEFC119D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D89E4C1-063C-4279-A803-15320E187DFD}" type="pres">
      <dgm:prSet presAssocID="{4D00E63A-FD9F-481E-BB9D-E2703B1011B0}" presName="Accent6" presStyleCnt="0"/>
      <dgm:spPr/>
    </dgm:pt>
    <dgm:pt modelId="{C619588D-9CBB-467C-9914-1505280EB1E3}" type="pres">
      <dgm:prSet presAssocID="{4D00E63A-FD9F-481E-BB9D-E2703B1011B0}" presName="Accent" presStyleLbl="bgShp" presStyleIdx="5" presStyleCnt="6"/>
      <dgm:spPr>
        <a:solidFill>
          <a:srgbClr val="9D9DBD"/>
        </a:solidFill>
      </dgm:spPr>
    </dgm:pt>
    <dgm:pt modelId="{6AA46A77-33BC-4DB4-824C-3441F579EC5D}" type="pres">
      <dgm:prSet presAssocID="{4D00E63A-FD9F-481E-BB9D-E2703B1011B0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D0D0812-3766-4422-AB8F-58752BCDBE07}" srcId="{42D71409-67F9-455C-8C6D-716D284AAA6B}" destId="{932A6641-B47E-48FC-963F-311CBB9F360A}" srcOrd="2" destOrd="0" parTransId="{BCC541E2-3A60-4FA0-82BC-A407780EE7DB}" sibTransId="{0E70FA36-C3C7-4A08-A69A-A16BAA6AE9D9}"/>
    <dgm:cxn modelId="{FC5EBE1D-EB94-4024-BCEB-4C9BA6D28F55}" type="presOf" srcId="{932A6641-B47E-48FC-963F-311CBB9F360A}" destId="{209A48E9-192B-4A38-A007-229949F8BAD7}" srcOrd="0" destOrd="0" presId="urn:microsoft.com/office/officeart/2011/layout/HexagonRadial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F902C628-9B40-432B-9AC6-DEA162517EBD}" type="presOf" srcId="{9AFDEAC1-A74D-44ED-A273-8EEA9AD544D9}" destId="{6DD5055E-F52B-4132-A07E-3BADFA109A3C}" srcOrd="0" destOrd="0" presId="urn:microsoft.com/office/officeart/2011/layout/HexagonRadial"/>
    <dgm:cxn modelId="{4F63EF6A-64A7-44BB-8EC0-54B14E3C7DC7}" srcId="{42D71409-67F9-455C-8C6D-716D284AAA6B}" destId="{9AFDEAC1-A74D-44ED-A273-8EEA9AD544D9}" srcOrd="3" destOrd="0" parTransId="{4C7BF0C9-F320-4604-83E4-3616EC3F0A51}" sibTransId="{CDA3DFC5-250E-4BBA-A52A-9278B729BB2D}"/>
    <dgm:cxn modelId="{61D56874-A7DF-45EE-BEE3-DEDDA436B106}" type="presOf" srcId="{8EA7219F-BDB2-48EB-9EEB-3133522D132E}" destId="{2386706E-5992-4BE7-9818-1914B1BCE342}" srcOrd="0" destOrd="0" presId="urn:microsoft.com/office/officeart/2011/layout/HexagonRadial"/>
    <dgm:cxn modelId="{8F6F6988-0608-4A94-B544-42138A03A8EB}" type="presOf" srcId="{4D00E63A-FD9F-481E-BB9D-E2703B1011B0}" destId="{6AA46A77-33BC-4DB4-824C-3441F579EC5D}" srcOrd="0" destOrd="0" presId="urn:microsoft.com/office/officeart/2011/layout/HexagonRadial"/>
    <dgm:cxn modelId="{D2281DA7-7470-42EE-9A72-369B2BD853EF}" type="presOf" srcId="{42D71409-67F9-455C-8C6D-716D284AAA6B}" destId="{A9DA937D-C5FD-4ABB-9B48-4618CC864E85}" srcOrd="0" destOrd="0" presId="urn:microsoft.com/office/officeart/2011/layout/HexagonRadial"/>
    <dgm:cxn modelId="{2C685BAE-386F-4131-90D0-7B264E8F8BCA}" srcId="{42D71409-67F9-455C-8C6D-716D284AAA6B}" destId="{B9D45139-F3F4-4152-92C4-3D25CEFC119D}" srcOrd="4" destOrd="0" parTransId="{DBEFAB32-9712-4297-8A8D-7262F6BDA28F}" sibTransId="{F9998EC4-E0CA-4A95-8289-03D8F7927696}"/>
    <dgm:cxn modelId="{B71BC2CC-24E0-43A8-B28D-C0B84436E6A2}" type="presOf" srcId="{3AF880A5-0F00-4315-A5DF-1FE656798601}" destId="{CCA31F3B-C9A4-436E-8DAB-9080575BACF6}" srcOrd="0" destOrd="0" presId="urn:microsoft.com/office/officeart/2011/layout/HexagonRadial"/>
    <dgm:cxn modelId="{704961CD-9BF6-4FE7-89D7-552DE480515C}" srcId="{42D71409-67F9-455C-8C6D-716D284AAA6B}" destId="{4D00E63A-FD9F-481E-BB9D-E2703B1011B0}" srcOrd="5" destOrd="0" parTransId="{9ADAB2CF-94B0-4FDA-A962-5EEEC02CCC08}" sibTransId="{F2C10D62-1D6C-4E85-84B0-994F91CE79B2}"/>
    <dgm:cxn modelId="{1FBF73D3-349F-4153-865D-698E94266025}" type="presOf" srcId="{B9C32B05-62EA-407A-B21C-2310C7945705}" destId="{D67D8950-892D-4486-9EB8-5DD07C41EAB9}" srcOrd="0" destOrd="0" presId="urn:microsoft.com/office/officeart/2011/layout/HexagonRadial"/>
    <dgm:cxn modelId="{3AF982DA-E90A-4FC7-92DD-5AF4FC8AD6D1}" type="presOf" srcId="{B9D45139-F3F4-4152-92C4-3D25CEFC119D}" destId="{E0CFB451-33EC-42BA-BC22-D6552D993D39}" srcOrd="0" destOrd="0" presId="urn:microsoft.com/office/officeart/2011/layout/HexagonRadial"/>
    <dgm:cxn modelId="{24F8CBE2-5003-4E69-A772-6B98F2B05181}" srcId="{42D71409-67F9-455C-8C6D-716D284AAA6B}" destId="{3AF880A5-0F00-4315-A5DF-1FE656798601}" srcOrd="1" destOrd="0" parTransId="{A13BB1F9-5857-4B43-8BF5-6589AA2CB759}" sibTransId="{C198C41D-2640-4669-83ED-E0CD35701C8E}"/>
    <dgm:cxn modelId="{58AD7EEF-D408-406B-87EE-4691D4C30668}" srcId="{42D71409-67F9-455C-8C6D-716D284AAA6B}" destId="{8EA7219F-BDB2-48EB-9EEB-3133522D132E}" srcOrd="0" destOrd="0" parTransId="{3EE8403A-CB7C-4815-85BD-AEBCAEB71B37}" sibTransId="{C94B7947-85DC-4B21-BB99-DF8438356F98}"/>
    <dgm:cxn modelId="{0B26220A-0CBE-41E0-8AC1-8AA6A89668FB}" type="presParOf" srcId="{D67D8950-892D-4486-9EB8-5DD07C41EAB9}" destId="{A9DA937D-C5FD-4ABB-9B48-4618CC864E85}" srcOrd="0" destOrd="0" presId="urn:microsoft.com/office/officeart/2011/layout/HexagonRadial"/>
    <dgm:cxn modelId="{15431272-F958-4D3D-991A-4FE917FF4DE3}" type="presParOf" srcId="{D67D8950-892D-4486-9EB8-5DD07C41EAB9}" destId="{2CBC5870-F9C5-4F58-80CB-A7E8EEA63C22}" srcOrd="1" destOrd="0" presId="urn:microsoft.com/office/officeart/2011/layout/HexagonRadial"/>
    <dgm:cxn modelId="{53136561-4687-4FE2-9684-5249E69A7FCF}" type="presParOf" srcId="{2CBC5870-F9C5-4F58-80CB-A7E8EEA63C22}" destId="{4878612A-0F1A-4B4E-9644-9039607D8F44}" srcOrd="0" destOrd="0" presId="urn:microsoft.com/office/officeart/2011/layout/HexagonRadial"/>
    <dgm:cxn modelId="{8B3F97AB-4E0E-4954-8780-6FE933265DE9}" type="presParOf" srcId="{D67D8950-892D-4486-9EB8-5DD07C41EAB9}" destId="{2386706E-5992-4BE7-9818-1914B1BCE342}" srcOrd="2" destOrd="0" presId="urn:microsoft.com/office/officeart/2011/layout/HexagonRadial"/>
    <dgm:cxn modelId="{2CD6488E-560B-45D1-8174-699E544C22FE}" type="presParOf" srcId="{D67D8950-892D-4486-9EB8-5DD07C41EAB9}" destId="{C4C10F51-A36D-4BFD-9799-7477A7F8AC14}" srcOrd="3" destOrd="0" presId="urn:microsoft.com/office/officeart/2011/layout/HexagonRadial"/>
    <dgm:cxn modelId="{AE19475E-45C5-429D-9288-E42834171B8A}" type="presParOf" srcId="{C4C10F51-A36D-4BFD-9799-7477A7F8AC14}" destId="{163330C2-B7A9-424B-9975-27C15C8AD4A3}" srcOrd="0" destOrd="0" presId="urn:microsoft.com/office/officeart/2011/layout/HexagonRadial"/>
    <dgm:cxn modelId="{4A0B00BF-5A4A-4BF0-B021-518297592AB6}" type="presParOf" srcId="{D67D8950-892D-4486-9EB8-5DD07C41EAB9}" destId="{CCA31F3B-C9A4-436E-8DAB-9080575BACF6}" srcOrd="4" destOrd="0" presId="urn:microsoft.com/office/officeart/2011/layout/HexagonRadial"/>
    <dgm:cxn modelId="{FE6E097D-BA1E-478C-B64C-3A051F5FFDFA}" type="presParOf" srcId="{D67D8950-892D-4486-9EB8-5DD07C41EAB9}" destId="{E8084D5B-6EE3-47F0-A1B4-547DB042EB4E}" srcOrd="5" destOrd="0" presId="urn:microsoft.com/office/officeart/2011/layout/HexagonRadial"/>
    <dgm:cxn modelId="{C941D8E9-EB4A-4ECF-B00E-CB81C809EEDC}" type="presParOf" srcId="{E8084D5B-6EE3-47F0-A1B4-547DB042EB4E}" destId="{22C59B39-F404-43C9-8059-1DCF42853726}" srcOrd="0" destOrd="0" presId="urn:microsoft.com/office/officeart/2011/layout/HexagonRadial"/>
    <dgm:cxn modelId="{13599408-49F8-44B7-850D-C8F87088EC13}" type="presParOf" srcId="{D67D8950-892D-4486-9EB8-5DD07C41EAB9}" destId="{209A48E9-192B-4A38-A007-229949F8BAD7}" srcOrd="6" destOrd="0" presId="urn:microsoft.com/office/officeart/2011/layout/HexagonRadial"/>
    <dgm:cxn modelId="{2A3B6661-8F82-4D5E-8C9D-F46C7BCC779D}" type="presParOf" srcId="{D67D8950-892D-4486-9EB8-5DD07C41EAB9}" destId="{4B79B1CE-E2F3-46DF-B89B-BA8F4B154EB3}" srcOrd="7" destOrd="0" presId="urn:microsoft.com/office/officeart/2011/layout/HexagonRadial"/>
    <dgm:cxn modelId="{B53ED459-5CDD-4CAA-B1CA-8903076D1A95}" type="presParOf" srcId="{4B79B1CE-E2F3-46DF-B89B-BA8F4B154EB3}" destId="{30078BD7-409A-4CFC-BAE6-459F6EC3E939}" srcOrd="0" destOrd="0" presId="urn:microsoft.com/office/officeart/2011/layout/HexagonRadial"/>
    <dgm:cxn modelId="{E2F253DE-2358-411E-8EAE-21D21323041C}" type="presParOf" srcId="{D67D8950-892D-4486-9EB8-5DD07C41EAB9}" destId="{6DD5055E-F52B-4132-A07E-3BADFA109A3C}" srcOrd="8" destOrd="0" presId="urn:microsoft.com/office/officeart/2011/layout/HexagonRadial"/>
    <dgm:cxn modelId="{51B990B8-8264-4901-9EEF-C35C0337A5A3}" type="presParOf" srcId="{D67D8950-892D-4486-9EB8-5DD07C41EAB9}" destId="{2BC2764A-33A6-492B-8B3B-68B29A812C4E}" srcOrd="9" destOrd="0" presId="urn:microsoft.com/office/officeart/2011/layout/HexagonRadial"/>
    <dgm:cxn modelId="{5702DBEA-5F0A-4118-AF59-139BAD61A46E}" type="presParOf" srcId="{2BC2764A-33A6-492B-8B3B-68B29A812C4E}" destId="{31CA2BBA-A388-424F-9DC8-E777B438B36B}" srcOrd="0" destOrd="0" presId="urn:microsoft.com/office/officeart/2011/layout/HexagonRadial"/>
    <dgm:cxn modelId="{EB593125-7EF7-4FE7-9F70-CF9363411C5F}" type="presParOf" srcId="{D67D8950-892D-4486-9EB8-5DD07C41EAB9}" destId="{E0CFB451-33EC-42BA-BC22-D6552D993D39}" srcOrd="10" destOrd="0" presId="urn:microsoft.com/office/officeart/2011/layout/HexagonRadial"/>
    <dgm:cxn modelId="{B1CF9B85-3A62-41A4-A378-9978A31B2E36}" type="presParOf" srcId="{D67D8950-892D-4486-9EB8-5DD07C41EAB9}" destId="{9D89E4C1-063C-4279-A803-15320E187DFD}" srcOrd="11" destOrd="0" presId="urn:microsoft.com/office/officeart/2011/layout/HexagonRadial"/>
    <dgm:cxn modelId="{3CA34E0F-82A3-41A7-ADF0-DC13EAC41305}" type="presParOf" srcId="{9D89E4C1-063C-4279-A803-15320E187DFD}" destId="{C619588D-9CBB-467C-9914-1505280EB1E3}" srcOrd="0" destOrd="0" presId="urn:microsoft.com/office/officeart/2011/layout/HexagonRadial"/>
    <dgm:cxn modelId="{3DACBEB6-9724-4F75-B4DE-D0B801953AB8}" type="presParOf" srcId="{D67D8950-892D-4486-9EB8-5DD07C41EAB9}" destId="{6AA46A77-33BC-4DB4-824C-3441F579EC5D}" srcOrd="12" destOrd="0" presId="urn:microsoft.com/office/officeart/2011/layout/HexagonRadial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rings+Icon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EA7219F-BDB2-48EB-9EEB-3133522D132E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PRODUCTION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3EE8403A-CB7C-4815-85BD-AEBCAEB71B37}" type="parTrans" cxnId="{58AD7EEF-D408-406B-87EE-4691D4C3066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C94B7947-85DC-4B21-BB99-DF8438356F98}" type="sibTrans" cxnId="{58AD7EEF-D408-406B-87EE-4691D4C3066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443C2B76-8EF9-4C56-AFB1-7A0AA12087AE}">
      <dgm:prSet phldrT="[Text]" custT="1"/>
      <dgm:spPr>
        <a:solidFill>
          <a:srgbClr val="78909C">
            <a:alpha val="5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PLANNIFICATION</a:t>
          </a: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A3EF0A8A-09C7-49CA-8152-173A60E62E1C}" type="parTrans" cxnId="{C79DAC70-3565-4418-A55F-FC1534A579E2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EF5B6333-E667-483E-BA4E-4DA0F6B24E7E}" type="sibTrans" cxnId="{C79DAC70-3565-4418-A55F-FC1534A579E2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DC4A1D4A-C4B3-4812-861E-7C76AFEB7982}">
      <dgm:prSet phldrT="[Text]" custT="1"/>
      <dgm:spPr>
        <a:solidFill>
          <a:srgbClr val="78909C">
            <a:alpha val="5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COMMUNICATION</a:t>
          </a: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B1185B1B-5835-4FE6-AB39-15A8F89C2143}" type="parTrans" cxnId="{ADD0D05D-E24A-4BF8-9059-5C18E7F97F69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9BCCC147-0E31-456B-8C4C-F6AA8E81EA53}" type="sibTrans" cxnId="{ADD0D05D-E24A-4BF8-9059-5C18E7F97F69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103CBF64-CDB2-4339-81CD-24B7C063FC60}">
      <dgm:prSet phldrT="[Text]" custT="1"/>
      <dgm:spPr>
        <a:solidFill>
          <a:srgbClr val="78909C">
            <a:alpha val="5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RESTITUTION</a:t>
          </a: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D803935B-F3B6-4A9F-8B8B-E92996310E4F}" type="parTrans" cxnId="{1A8690C7-CA65-450F-8361-884C7E855A1F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C7F90B7F-B9D5-4878-A14E-6E7C00BD8E9A}" type="sibTrans" cxnId="{1A8690C7-CA65-450F-8361-884C7E855A1F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06A90AAC-D256-49FD-B4B5-2B262A54A8AC}">
      <dgm:prSet phldrT="[Text]" custT="1"/>
      <dgm:spPr>
        <a:solidFill>
          <a:srgbClr val="78909C">
            <a:alpha val="5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PARTAGE</a:t>
          </a: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35E58202-8B2A-4084-9689-D7102B95095D}" type="sibTrans" cxnId="{3AC25985-0288-416E-A4ED-0C50E5FA2312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4D2C173D-971D-4883-8E24-0847854D4D00}" type="parTrans" cxnId="{3AC25985-0288-416E-A4ED-0C50E5FA2312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5C5748D3-8712-4951-A939-97FAB9A4D41E}" type="pres">
      <dgm:prSet presAssocID="{B9C32B05-62EA-407A-B21C-2310C7945705}" presName="Name0" presStyleCnt="0">
        <dgm:presLayoutVars>
          <dgm:chMax val="7"/>
          <dgm:dir/>
          <dgm:resizeHandles val="exact"/>
        </dgm:presLayoutVars>
      </dgm:prSet>
      <dgm:spPr/>
    </dgm:pt>
    <dgm:pt modelId="{55466EC6-31DD-4CAB-9FC8-154C1AAA4E91}" type="pres">
      <dgm:prSet presAssocID="{B9C32B05-62EA-407A-B21C-2310C7945705}" presName="ellipse1" presStyleLbl="vennNode1" presStyleIdx="0" presStyleCnt="5">
        <dgm:presLayoutVars>
          <dgm:bulletEnabled val="1"/>
        </dgm:presLayoutVars>
      </dgm:prSet>
      <dgm:spPr/>
    </dgm:pt>
    <dgm:pt modelId="{89AA0001-53DF-4E74-BA55-C8324EBB5F27}" type="pres">
      <dgm:prSet presAssocID="{B9C32B05-62EA-407A-B21C-2310C7945705}" presName="ellipse2" presStyleLbl="vennNode1" presStyleIdx="1" presStyleCnt="5" custScaleX="98969">
        <dgm:presLayoutVars>
          <dgm:bulletEnabled val="1"/>
        </dgm:presLayoutVars>
      </dgm:prSet>
      <dgm:spPr>
        <a:xfrm>
          <a:off x="1188246" y="1403757"/>
          <a:ext cx="2083063" cy="2104758"/>
        </a:xfrm>
        <a:prstGeom prst="ellipse">
          <a:avLst/>
        </a:prstGeom>
      </dgm:spPr>
    </dgm:pt>
    <dgm:pt modelId="{7EE7E7DC-AA37-4BF4-8B05-59860A2202AA}" type="pres">
      <dgm:prSet presAssocID="{B9C32B05-62EA-407A-B21C-2310C7945705}" presName="ellipse3" presStyleLbl="vennNode1" presStyleIdx="2" presStyleCnt="5">
        <dgm:presLayoutVars>
          <dgm:bulletEnabled val="1"/>
        </dgm:presLayoutVars>
      </dgm:prSet>
      <dgm:spPr>
        <a:xfrm>
          <a:off x="2260342" y="0"/>
          <a:ext cx="2104763" cy="2104758"/>
        </a:xfrm>
        <a:prstGeom prst="ellipse">
          <a:avLst/>
        </a:prstGeom>
      </dgm:spPr>
    </dgm:pt>
    <dgm:pt modelId="{61B7D573-077C-4A72-A053-42A3061B5CCC}" type="pres">
      <dgm:prSet presAssocID="{B9C32B05-62EA-407A-B21C-2310C7945705}" presName="ellipse4" presStyleLbl="vennNode1" presStyleIdx="3" presStyleCnt="5">
        <dgm:presLayoutVars>
          <dgm:bulletEnabled val="1"/>
        </dgm:presLayoutVars>
      </dgm:prSet>
      <dgm:spPr>
        <a:xfrm>
          <a:off x="3342645" y="1403757"/>
          <a:ext cx="2104763" cy="2104758"/>
        </a:xfrm>
        <a:prstGeom prst="ellipse">
          <a:avLst/>
        </a:prstGeom>
      </dgm:spPr>
    </dgm:pt>
    <dgm:pt modelId="{D58DCFBC-93CE-4770-8C0B-177886CF1F2C}" type="pres">
      <dgm:prSet presAssocID="{B9C32B05-62EA-407A-B21C-2310C7945705}" presName="ellipse5" presStyleLbl="vennNode1" presStyleIdx="4" presStyleCnt="5">
        <dgm:presLayoutVars>
          <dgm:bulletEnabled val="1"/>
        </dgm:presLayoutVars>
      </dgm:prSet>
      <dgm:spPr>
        <a:xfrm>
          <a:off x="4424948" y="0"/>
          <a:ext cx="2104763" cy="2104758"/>
        </a:xfrm>
        <a:prstGeom prst="ellipse">
          <a:avLst/>
        </a:prstGeom>
      </dgm:spPr>
    </dgm:pt>
  </dgm:ptLst>
  <dgm:cxnLst>
    <dgm:cxn modelId="{ADD0D05D-E24A-4BF8-9059-5C18E7F97F69}" srcId="{B9C32B05-62EA-407A-B21C-2310C7945705}" destId="{DC4A1D4A-C4B3-4812-861E-7C76AFEB7982}" srcOrd="2" destOrd="0" parTransId="{B1185B1B-5835-4FE6-AB39-15A8F89C2143}" sibTransId="{9BCCC147-0E31-456B-8C4C-F6AA8E81EA53}"/>
    <dgm:cxn modelId="{23326F47-BA3F-481B-B3DE-72D11CD3B23D}" type="presOf" srcId="{8EA7219F-BDB2-48EB-9EEB-3133522D132E}" destId="{55466EC6-31DD-4CAB-9FC8-154C1AAA4E91}" srcOrd="0" destOrd="0" presId="urn:microsoft.com/office/officeart/2005/8/layout/rings+Icon"/>
    <dgm:cxn modelId="{C79DAC70-3565-4418-A55F-FC1534A579E2}" srcId="{B9C32B05-62EA-407A-B21C-2310C7945705}" destId="{443C2B76-8EF9-4C56-AFB1-7A0AA12087AE}" srcOrd="1" destOrd="0" parTransId="{A3EF0A8A-09C7-49CA-8152-173A60E62E1C}" sibTransId="{EF5B6333-E667-483E-BA4E-4DA0F6B24E7E}"/>
    <dgm:cxn modelId="{7DE8C884-18FE-4649-88B1-094318992AD7}" type="presOf" srcId="{103CBF64-CDB2-4339-81CD-24B7C063FC60}" destId="{61B7D573-077C-4A72-A053-42A3061B5CCC}" srcOrd="0" destOrd="0" presId="urn:microsoft.com/office/officeart/2005/8/layout/rings+Icon"/>
    <dgm:cxn modelId="{3AC25985-0288-416E-A4ED-0C50E5FA2312}" srcId="{B9C32B05-62EA-407A-B21C-2310C7945705}" destId="{06A90AAC-D256-49FD-B4B5-2B262A54A8AC}" srcOrd="4" destOrd="0" parTransId="{4D2C173D-971D-4883-8E24-0847854D4D00}" sibTransId="{35E58202-8B2A-4084-9689-D7102B95095D}"/>
    <dgm:cxn modelId="{42A60991-5810-46EB-A79F-8CF38D71B7A3}" type="presOf" srcId="{DC4A1D4A-C4B3-4812-861E-7C76AFEB7982}" destId="{7EE7E7DC-AA37-4BF4-8B05-59860A2202AA}" srcOrd="0" destOrd="0" presId="urn:microsoft.com/office/officeart/2005/8/layout/rings+Icon"/>
    <dgm:cxn modelId="{4700ACC1-3DE2-4CE9-A9ED-83959A456E7F}" type="presOf" srcId="{06A90AAC-D256-49FD-B4B5-2B262A54A8AC}" destId="{D58DCFBC-93CE-4770-8C0B-177886CF1F2C}" srcOrd="0" destOrd="0" presId="urn:microsoft.com/office/officeart/2005/8/layout/rings+Icon"/>
    <dgm:cxn modelId="{61E00AC4-FA0C-4ECB-BC9A-1E888F108643}" type="presOf" srcId="{443C2B76-8EF9-4C56-AFB1-7A0AA12087AE}" destId="{89AA0001-53DF-4E74-BA55-C8324EBB5F27}" srcOrd="0" destOrd="0" presId="urn:microsoft.com/office/officeart/2005/8/layout/rings+Icon"/>
    <dgm:cxn modelId="{1A8690C7-CA65-450F-8361-884C7E855A1F}" srcId="{B9C32B05-62EA-407A-B21C-2310C7945705}" destId="{103CBF64-CDB2-4339-81CD-24B7C063FC60}" srcOrd="3" destOrd="0" parTransId="{D803935B-F3B6-4A9F-8B8B-E92996310E4F}" sibTransId="{C7F90B7F-B9D5-4878-A14E-6E7C00BD8E9A}"/>
    <dgm:cxn modelId="{823AA5D6-4A15-4A6F-BDEC-72727B403EE4}" type="presOf" srcId="{B9C32B05-62EA-407A-B21C-2310C7945705}" destId="{5C5748D3-8712-4951-A939-97FAB9A4D41E}" srcOrd="0" destOrd="0" presId="urn:microsoft.com/office/officeart/2005/8/layout/rings+Icon"/>
    <dgm:cxn modelId="{58AD7EEF-D408-406B-87EE-4691D4C30668}" srcId="{B9C32B05-62EA-407A-B21C-2310C7945705}" destId="{8EA7219F-BDB2-48EB-9EEB-3133522D132E}" srcOrd="0" destOrd="0" parTransId="{3EE8403A-CB7C-4815-85BD-AEBCAEB71B37}" sibTransId="{C94B7947-85DC-4B21-BB99-DF8438356F98}"/>
    <dgm:cxn modelId="{8BA0AA3C-3A2A-4D13-9DA8-CC072EC3ABBF}" type="presParOf" srcId="{5C5748D3-8712-4951-A939-97FAB9A4D41E}" destId="{55466EC6-31DD-4CAB-9FC8-154C1AAA4E91}" srcOrd="0" destOrd="0" presId="urn:microsoft.com/office/officeart/2005/8/layout/rings+Icon"/>
    <dgm:cxn modelId="{B2E62144-EBF6-4A07-BF83-1C00AA75CD79}" type="presParOf" srcId="{5C5748D3-8712-4951-A939-97FAB9A4D41E}" destId="{89AA0001-53DF-4E74-BA55-C8324EBB5F27}" srcOrd="1" destOrd="0" presId="urn:microsoft.com/office/officeart/2005/8/layout/rings+Icon"/>
    <dgm:cxn modelId="{5F571C07-F498-486B-84FA-50B90A914684}" type="presParOf" srcId="{5C5748D3-8712-4951-A939-97FAB9A4D41E}" destId="{7EE7E7DC-AA37-4BF4-8B05-59860A2202AA}" srcOrd="2" destOrd="0" presId="urn:microsoft.com/office/officeart/2005/8/layout/rings+Icon"/>
    <dgm:cxn modelId="{CAAC53E3-1764-473A-9A13-94C2CDD11F86}" type="presParOf" srcId="{5C5748D3-8712-4951-A939-97FAB9A4D41E}" destId="{61B7D573-077C-4A72-A053-42A3061B5CCC}" srcOrd="3" destOrd="0" presId="urn:microsoft.com/office/officeart/2005/8/layout/rings+Icon"/>
    <dgm:cxn modelId="{01E1204A-E175-4223-BE80-AE423DE0E442}" type="presParOf" srcId="{5C5748D3-8712-4951-A939-97FAB9A4D41E}" destId="{D58DCFBC-93CE-4770-8C0B-177886CF1F2C}" srcOrd="4" destOrd="0" presId="urn:microsoft.com/office/officeart/2005/8/layout/rings+Icon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C41D9-D5C6-49E1-9B96-B8E8FBCCF82F}">
      <dsp:nvSpPr>
        <dsp:cNvPr id="0" name=""/>
        <dsp:cNvSpPr/>
      </dsp:nvSpPr>
      <dsp:spPr>
        <a:xfrm>
          <a:off x="233362" y="0"/>
          <a:ext cx="2724151" cy="2724151"/>
        </a:xfrm>
        <a:prstGeom prst="ellipse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schemeClr val="tx1"/>
              </a:solidFill>
            </a:rPr>
            <a:t>Données</a:t>
          </a:r>
          <a:r>
            <a:rPr lang="en-US" sz="1100" kern="1200" dirty="0">
              <a:solidFill>
                <a:schemeClr val="tx1"/>
              </a:solidFill>
            </a:rPr>
            <a:t> sur 1 </a:t>
          </a:r>
          <a:r>
            <a:rPr lang="en-US" sz="1100" kern="1200" dirty="0" err="1">
              <a:solidFill>
                <a:schemeClr val="tx1"/>
              </a:solidFill>
            </a:rPr>
            <a:t>mois</a:t>
          </a:r>
          <a:endParaRPr lang="en-US" sz="1100" kern="1200" dirty="0">
            <a:solidFill>
              <a:schemeClr val="tx1"/>
            </a:solidFill>
          </a:endParaRP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,,, observations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MODELISATION</a:t>
          </a:r>
        </a:p>
      </dsp:txBody>
      <dsp:txXfrm>
        <a:off x="880347" y="204311"/>
        <a:ext cx="1430179" cy="463105"/>
      </dsp:txXfrm>
    </dsp:sp>
    <dsp:sp modelId="{F9FB2F4B-0224-4C33-82C7-B1E17952B325}">
      <dsp:nvSpPr>
        <dsp:cNvPr id="0" name=""/>
        <dsp:cNvSpPr/>
      </dsp:nvSpPr>
      <dsp:spPr>
        <a:xfrm>
          <a:off x="785414" y="1104146"/>
          <a:ext cx="1620004" cy="1620004"/>
        </a:xfrm>
        <a:prstGeom prst="ellipse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>
              <a:solidFill>
                <a:schemeClr val="tx1"/>
              </a:solidFill>
            </a:rPr>
            <a:t>Données</a:t>
          </a:r>
          <a:r>
            <a:rPr lang="en-US" sz="1050" kern="1200" dirty="0">
              <a:solidFill>
                <a:schemeClr val="tx1"/>
              </a:solidFill>
            </a:rPr>
            <a:t> sur 1 </a:t>
          </a:r>
          <a:r>
            <a:rPr lang="en-US" sz="1050" kern="1200" dirty="0" err="1">
              <a:solidFill>
                <a:schemeClr val="tx1"/>
              </a:solidFill>
            </a:rPr>
            <a:t>semaine</a:t>
          </a:r>
          <a:endParaRPr lang="en-US" sz="1050" kern="1200" dirty="0">
            <a:solidFill>
              <a:schemeClr val="tx1"/>
            </a:solidFill>
          </a:endParaRP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i="1" kern="1200" dirty="0">
              <a:solidFill>
                <a:schemeClr val="tx1"/>
              </a:solidFill>
            </a:rPr>
            <a:t>2 009 845 observations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tx1"/>
              </a:solidFill>
            </a:rPr>
            <a:t>EXPLORATION</a:t>
          </a:r>
          <a:r>
            <a:rPr lang="en-US" sz="1050" i="1" kern="1200" dirty="0">
              <a:solidFill>
                <a:schemeClr val="tx1"/>
              </a:solidFill>
            </a:rPr>
            <a:t> </a:t>
          </a:r>
        </a:p>
      </dsp:txBody>
      <dsp:txXfrm>
        <a:off x="1022658" y="1509147"/>
        <a:ext cx="1145516" cy="810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26DDC-E032-4123-B630-CBDA30309CD0}">
      <dsp:nvSpPr>
        <dsp:cNvPr id="0" name=""/>
        <dsp:cNvSpPr/>
      </dsp:nvSpPr>
      <dsp:spPr>
        <a:xfrm rot="5400000">
          <a:off x="2131734" y="83456"/>
          <a:ext cx="1260016" cy="1096214"/>
        </a:xfrm>
        <a:prstGeom prst="hexagon">
          <a:avLst>
            <a:gd name="adj" fmla="val 25000"/>
            <a:gd name="vf" fmla="val 115470"/>
          </a:avLst>
        </a:prstGeom>
        <a:solidFill>
          <a:srgbClr val="78909C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rgbClr val="FFFFFF"/>
              </a:solidFill>
              <a:latin typeface="Arial"/>
              <a:ea typeface="+mn-ea"/>
              <a:cs typeface="+mn-cs"/>
            </a:rPr>
            <a:t>Timestamp</a:t>
          </a:r>
          <a:endParaRPr lang="en-US" sz="1100" kern="1200" dirty="0">
            <a:solidFill>
              <a:srgbClr val="FFFFFF"/>
            </a:solidFill>
            <a:latin typeface="Arial"/>
            <a:ea typeface="+mn-ea"/>
            <a:cs typeface="+mn-cs"/>
          </a:endParaRPr>
        </a:p>
      </dsp:txBody>
      <dsp:txXfrm rot="-5400000">
        <a:off x="2384462" y="197909"/>
        <a:ext cx="754560" cy="867311"/>
      </dsp:txXfrm>
    </dsp:sp>
    <dsp:sp modelId="{6C89AF77-78CC-4A2C-BD73-68E135919958}">
      <dsp:nvSpPr>
        <dsp:cNvPr id="0" name=""/>
        <dsp:cNvSpPr/>
      </dsp:nvSpPr>
      <dsp:spPr>
        <a:xfrm>
          <a:off x="3343113" y="253558"/>
          <a:ext cx="1406177" cy="75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132D3F-0D5D-493D-AAD5-4C2C410A5E13}">
      <dsp:nvSpPr>
        <dsp:cNvPr id="0" name=""/>
        <dsp:cNvSpPr/>
      </dsp:nvSpPr>
      <dsp:spPr>
        <a:xfrm rot="5400000">
          <a:off x="947822" y="83456"/>
          <a:ext cx="1260016" cy="1096214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Publicité</a:t>
          </a:r>
          <a:endParaRPr lang="en-US" sz="1100" kern="1200" dirty="0"/>
        </a:p>
      </dsp:txBody>
      <dsp:txXfrm rot="-5400000">
        <a:off x="1200550" y="197909"/>
        <a:ext cx="754560" cy="867311"/>
      </dsp:txXfrm>
    </dsp:sp>
    <dsp:sp modelId="{4E32DBAD-F95D-4034-94E0-706FC5E94D6E}">
      <dsp:nvSpPr>
        <dsp:cNvPr id="0" name=""/>
        <dsp:cNvSpPr/>
      </dsp:nvSpPr>
      <dsp:spPr>
        <a:xfrm rot="5400000">
          <a:off x="1537510" y="1152957"/>
          <a:ext cx="1260016" cy="1096214"/>
        </a:xfrm>
        <a:prstGeom prst="hexagon">
          <a:avLst>
            <a:gd name="adj" fmla="val 25000"/>
            <a:gd name="vf" fmla="val 115470"/>
          </a:avLst>
        </a:prstGeom>
        <a:solidFill>
          <a:srgbClr val="78909C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srgbClr val="FFFFFF"/>
              </a:solidFill>
              <a:latin typeface="Arial"/>
              <a:ea typeface="+mn-ea"/>
              <a:cs typeface="+mn-cs"/>
            </a:rPr>
            <a:t>Géographie</a:t>
          </a:r>
          <a:endParaRPr lang="en-US" sz="1100" kern="1200" dirty="0">
            <a:solidFill>
              <a:srgbClr val="FFFFFF"/>
            </a:solidFill>
            <a:latin typeface="Arial"/>
            <a:ea typeface="+mn-ea"/>
            <a:cs typeface="+mn-cs"/>
          </a:endParaRPr>
        </a:p>
      </dsp:txBody>
      <dsp:txXfrm rot="-5400000">
        <a:off x="1790238" y="1267410"/>
        <a:ext cx="754560" cy="867311"/>
      </dsp:txXfrm>
    </dsp:sp>
    <dsp:sp modelId="{E1A0FA4C-E380-4599-8FB4-133B7280556C}">
      <dsp:nvSpPr>
        <dsp:cNvPr id="0" name=""/>
        <dsp:cNvSpPr/>
      </dsp:nvSpPr>
      <dsp:spPr>
        <a:xfrm>
          <a:off x="213233" y="1323060"/>
          <a:ext cx="1360817" cy="75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66F58E-F44C-4C52-99DA-0124B93FB492}">
      <dsp:nvSpPr>
        <dsp:cNvPr id="0" name=""/>
        <dsp:cNvSpPr/>
      </dsp:nvSpPr>
      <dsp:spPr>
        <a:xfrm rot="5400000">
          <a:off x="2721421" y="1152957"/>
          <a:ext cx="1260016" cy="1096214"/>
        </a:xfrm>
        <a:prstGeom prst="hexagon">
          <a:avLst>
            <a:gd name="adj" fmla="val 25000"/>
            <a:gd name="vf" fmla="val 115470"/>
          </a:avLst>
        </a:prstGeom>
        <a:solidFill>
          <a:srgbClr val="78909C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rgbClr val="FFFFFF"/>
              </a:solidFill>
              <a:latin typeface="Arial"/>
              <a:ea typeface="+mn-ea"/>
              <a:cs typeface="+mn-cs"/>
            </a:rPr>
            <a:t>Campagne</a:t>
          </a:r>
          <a:endParaRPr lang="en-US" sz="1100" kern="1200" dirty="0">
            <a:solidFill>
              <a:srgbClr val="FFFFFF"/>
            </a:solidFill>
            <a:latin typeface="Arial"/>
            <a:ea typeface="+mn-ea"/>
            <a:cs typeface="+mn-cs"/>
          </a:endParaRPr>
        </a:p>
      </dsp:txBody>
      <dsp:txXfrm rot="-5400000">
        <a:off x="2974149" y="1267410"/>
        <a:ext cx="754560" cy="867311"/>
      </dsp:txXfrm>
    </dsp:sp>
    <dsp:sp modelId="{A186E599-E4E3-47A9-A2EA-7A6FAA606791}">
      <dsp:nvSpPr>
        <dsp:cNvPr id="0" name=""/>
        <dsp:cNvSpPr/>
      </dsp:nvSpPr>
      <dsp:spPr>
        <a:xfrm rot="5400000">
          <a:off x="2131734" y="2222459"/>
          <a:ext cx="1260016" cy="1096214"/>
        </a:xfrm>
        <a:prstGeom prst="hexagon">
          <a:avLst>
            <a:gd name="adj" fmla="val 25000"/>
            <a:gd name="vf" fmla="val 115470"/>
          </a:avLst>
        </a:prstGeom>
        <a:solidFill>
          <a:srgbClr val="78909C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Support</a:t>
          </a:r>
        </a:p>
      </dsp:txBody>
      <dsp:txXfrm rot="-5400000">
        <a:off x="2384462" y="2336912"/>
        <a:ext cx="754560" cy="867311"/>
      </dsp:txXfrm>
    </dsp:sp>
    <dsp:sp modelId="{82F3311D-6C54-471B-BB24-8F0BDDF6BDB4}">
      <dsp:nvSpPr>
        <dsp:cNvPr id="0" name=""/>
        <dsp:cNvSpPr/>
      </dsp:nvSpPr>
      <dsp:spPr>
        <a:xfrm>
          <a:off x="3343113" y="2392561"/>
          <a:ext cx="1406177" cy="756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25F9-C65C-4087-878B-2B11A2604551}">
      <dsp:nvSpPr>
        <dsp:cNvPr id="0" name=""/>
        <dsp:cNvSpPr/>
      </dsp:nvSpPr>
      <dsp:spPr>
        <a:xfrm rot="5400000">
          <a:off x="947822" y="2222459"/>
          <a:ext cx="1260016" cy="1096214"/>
        </a:xfrm>
        <a:prstGeom prst="hexagon">
          <a:avLst>
            <a:gd name="adj" fmla="val 25000"/>
            <a:gd name="vf" fmla="val 115470"/>
          </a:avLst>
        </a:prstGeom>
        <a:solidFill>
          <a:srgbClr val="78909C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rgbClr val="FFFFFF"/>
              </a:solidFill>
              <a:latin typeface="Arial"/>
              <a:ea typeface="+mn-ea"/>
              <a:cs typeface="+mn-cs"/>
            </a:rPr>
            <a:t>Appareil</a:t>
          </a:r>
          <a:endParaRPr lang="en-US" sz="1100" kern="1200" dirty="0">
            <a:solidFill>
              <a:srgbClr val="FFFFFF"/>
            </a:solidFill>
            <a:latin typeface="Arial"/>
            <a:ea typeface="+mn-ea"/>
            <a:cs typeface="+mn-cs"/>
          </a:endParaRPr>
        </a:p>
      </dsp:txBody>
      <dsp:txXfrm rot="-5400000">
        <a:off x="1200550" y="2336912"/>
        <a:ext cx="754560" cy="8673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A937D-C5FD-4ABB-9B48-4618CC864E85}">
      <dsp:nvSpPr>
        <dsp:cNvPr id="0" name=""/>
        <dsp:cNvSpPr/>
      </dsp:nvSpPr>
      <dsp:spPr>
        <a:xfrm>
          <a:off x="2858731" y="1236490"/>
          <a:ext cx="1571633" cy="1359526"/>
        </a:xfrm>
        <a:prstGeom prst="hexagon">
          <a:avLst>
            <a:gd name="adj" fmla="val 28570"/>
            <a:gd name="vf" fmla="val 115470"/>
          </a:avLst>
        </a:prstGeom>
        <a:solidFill>
          <a:srgbClr val="7F7FA9"/>
        </a:solidFill>
        <a:ln w="25400" cap="flat" cmpd="sng" algn="ctr">
          <a:solidFill>
            <a:srgbClr val="E6E6E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 dirty="0">
            <a:solidFill>
              <a:schemeClr val="bg1"/>
            </a:solidFill>
          </a:endParaRP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schemeClr val="bg1"/>
              </a:solidFill>
            </a:rPr>
            <a:t>Réunions</a:t>
          </a:r>
          <a:r>
            <a:rPr lang="en-US" sz="1100" kern="1200" dirty="0">
              <a:solidFill>
                <a:schemeClr val="bg1"/>
              </a:solidFill>
            </a:rPr>
            <a:t> avec les </a:t>
          </a:r>
          <a:r>
            <a:rPr lang="en-US" sz="1100" kern="1200" dirty="0" err="1">
              <a:solidFill>
                <a:schemeClr val="bg1"/>
              </a:solidFill>
            </a:rPr>
            <a:t>commanditaires</a:t>
          </a:r>
          <a:endParaRPr lang="en-US" sz="1100" kern="1200" dirty="0">
            <a:solidFill>
              <a:schemeClr val="bg1"/>
            </a:solidFill>
          </a:endParaRP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</a:rPr>
            <a:t>&amp;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schemeClr val="bg1"/>
              </a:solidFill>
            </a:rPr>
            <a:t>Réunions</a:t>
          </a:r>
          <a:r>
            <a:rPr lang="en-US" sz="1100" kern="1200" dirty="0">
              <a:solidFill>
                <a:schemeClr val="bg1"/>
              </a:solidFill>
            </a:rPr>
            <a:t> entre les members de </a:t>
          </a:r>
          <a:r>
            <a:rPr lang="en-US" sz="1100" kern="1200" dirty="0" err="1">
              <a:solidFill>
                <a:schemeClr val="bg1"/>
              </a:solidFill>
            </a:rPr>
            <a:t>l’équipe</a:t>
          </a:r>
          <a:endParaRPr lang="en-US" sz="1100" kern="1200" dirty="0">
            <a:solidFill>
              <a:schemeClr val="bg1"/>
            </a:solidFill>
          </a:endParaRP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3119173" y="1461783"/>
        <a:ext cx="1050749" cy="908940"/>
      </dsp:txXfrm>
    </dsp:sp>
    <dsp:sp modelId="{163330C2-B7A9-424B-9975-27C15C8AD4A3}">
      <dsp:nvSpPr>
        <dsp:cNvPr id="0" name=""/>
        <dsp:cNvSpPr/>
      </dsp:nvSpPr>
      <dsp:spPr>
        <a:xfrm>
          <a:off x="3842876" y="586049"/>
          <a:ext cx="592972" cy="510924"/>
        </a:xfrm>
        <a:prstGeom prst="hexagon">
          <a:avLst>
            <a:gd name="adj" fmla="val 28900"/>
            <a:gd name="vf" fmla="val 115470"/>
          </a:avLst>
        </a:prstGeom>
        <a:solidFill>
          <a:srgbClr val="9D9DB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6706E-5992-4BE7-9818-1914B1BCE342}">
      <dsp:nvSpPr>
        <dsp:cNvPr id="0" name=""/>
        <dsp:cNvSpPr/>
      </dsp:nvSpPr>
      <dsp:spPr>
        <a:xfrm>
          <a:off x="3003501" y="0"/>
          <a:ext cx="1287942" cy="1114221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E5D8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7561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70" kern="1200" dirty="0" err="1"/>
            <a:t>Prise</a:t>
          </a:r>
          <a:r>
            <a:rPr lang="en-US" sz="1070" kern="1200" dirty="0"/>
            <a:t> de </a:t>
          </a:r>
          <a:r>
            <a:rPr lang="en-US" sz="1070" kern="1200" dirty="0" err="1"/>
            <a:t>connaissance</a:t>
          </a:r>
          <a:r>
            <a:rPr lang="en-US" sz="1070" kern="1200" dirty="0"/>
            <a:t> de </a:t>
          </a:r>
          <a:r>
            <a:rPr lang="en-US" sz="1070" kern="1200" dirty="0" err="1"/>
            <a:t>données</a:t>
          </a:r>
          <a:endParaRPr lang="en-US" sz="1070" kern="1200" dirty="0"/>
        </a:p>
      </dsp:txBody>
      <dsp:txXfrm>
        <a:off x="3216940" y="184650"/>
        <a:ext cx="861064" cy="744921"/>
      </dsp:txXfrm>
    </dsp:sp>
    <dsp:sp modelId="{22C59B39-F404-43C9-8059-1DCF42853726}">
      <dsp:nvSpPr>
        <dsp:cNvPr id="0" name=""/>
        <dsp:cNvSpPr/>
      </dsp:nvSpPr>
      <dsp:spPr>
        <a:xfrm>
          <a:off x="4534921" y="1541205"/>
          <a:ext cx="592972" cy="510924"/>
        </a:xfrm>
        <a:prstGeom prst="hexagon">
          <a:avLst>
            <a:gd name="adj" fmla="val 28900"/>
            <a:gd name="vf" fmla="val 115470"/>
          </a:avLst>
        </a:prstGeom>
        <a:solidFill>
          <a:srgbClr val="9D9DB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A31F3B-C9A4-436E-8DAB-9080575BACF6}">
      <dsp:nvSpPr>
        <dsp:cNvPr id="0" name=""/>
        <dsp:cNvSpPr/>
      </dsp:nvSpPr>
      <dsp:spPr>
        <a:xfrm>
          <a:off x="4184694" y="685321"/>
          <a:ext cx="1287942" cy="1114221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E5D8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Fixer </a:t>
          </a:r>
          <a:r>
            <a:rPr lang="en-US" sz="1100" kern="1200" dirty="0" err="1"/>
            <a:t>objectif</a:t>
          </a:r>
          <a:endParaRPr lang="en-US" sz="1100" kern="1200" dirty="0"/>
        </a:p>
      </dsp:txBody>
      <dsp:txXfrm>
        <a:off x="4398133" y="869971"/>
        <a:ext cx="861064" cy="744921"/>
      </dsp:txXfrm>
    </dsp:sp>
    <dsp:sp modelId="{30078BD7-409A-4CFC-BAE6-459F6EC3E939}">
      <dsp:nvSpPr>
        <dsp:cNvPr id="0" name=""/>
        <dsp:cNvSpPr/>
      </dsp:nvSpPr>
      <dsp:spPr>
        <a:xfrm>
          <a:off x="4054181" y="2619398"/>
          <a:ext cx="592972" cy="510924"/>
        </a:xfrm>
        <a:prstGeom prst="hexagon">
          <a:avLst>
            <a:gd name="adj" fmla="val 28900"/>
            <a:gd name="vf" fmla="val 115470"/>
          </a:avLst>
        </a:prstGeom>
        <a:solidFill>
          <a:srgbClr val="9D9DB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9A48E9-192B-4A38-A007-229949F8BAD7}">
      <dsp:nvSpPr>
        <dsp:cNvPr id="0" name=""/>
        <dsp:cNvSpPr/>
      </dsp:nvSpPr>
      <dsp:spPr>
        <a:xfrm>
          <a:off x="4184694" y="2032582"/>
          <a:ext cx="1287942" cy="1114221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E5D8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/>
            <a:t>Découpation</a:t>
          </a:r>
          <a:r>
            <a:rPr lang="en-US" sz="1050" kern="1200" dirty="0"/>
            <a:t> du </a:t>
          </a:r>
          <a:r>
            <a:rPr lang="en-US" sz="1050" kern="1200" dirty="0" err="1"/>
            <a:t>projet</a:t>
          </a:r>
          <a:r>
            <a:rPr lang="en-US" sz="1050" kern="1200" dirty="0"/>
            <a:t>, </a:t>
          </a:r>
          <a:r>
            <a:rPr lang="en-US" sz="1050" kern="1200" dirty="0" err="1"/>
            <a:t>définition</a:t>
          </a:r>
          <a:r>
            <a:rPr lang="en-US" sz="1050" kern="1200" dirty="0"/>
            <a:t> et </a:t>
          </a:r>
          <a:r>
            <a:rPr lang="en-US" sz="1050" kern="1200" dirty="0" err="1"/>
            <a:t>répartition</a:t>
          </a:r>
          <a:r>
            <a:rPr lang="en-US" sz="1050" kern="1200" dirty="0"/>
            <a:t> des </a:t>
          </a:r>
          <a:r>
            <a:rPr lang="en-US" sz="1050" kern="1200" dirty="0" err="1"/>
            <a:t>tâches</a:t>
          </a:r>
          <a:endParaRPr lang="en-US" sz="1050" kern="1200" dirty="0"/>
        </a:p>
      </dsp:txBody>
      <dsp:txXfrm>
        <a:off x="4398133" y="2217232"/>
        <a:ext cx="861064" cy="744921"/>
      </dsp:txXfrm>
    </dsp:sp>
    <dsp:sp modelId="{31CA2BBA-A388-424F-9DC8-E777B438B36B}">
      <dsp:nvSpPr>
        <dsp:cNvPr id="0" name=""/>
        <dsp:cNvSpPr/>
      </dsp:nvSpPr>
      <dsp:spPr>
        <a:xfrm>
          <a:off x="2861655" y="2731318"/>
          <a:ext cx="592972" cy="510924"/>
        </a:xfrm>
        <a:prstGeom prst="hexagon">
          <a:avLst>
            <a:gd name="adj" fmla="val 28900"/>
            <a:gd name="vf" fmla="val 115470"/>
          </a:avLst>
        </a:prstGeom>
        <a:solidFill>
          <a:srgbClr val="9D9DB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D5055E-F52B-4132-A07E-3BADFA109A3C}">
      <dsp:nvSpPr>
        <dsp:cNvPr id="0" name=""/>
        <dsp:cNvSpPr/>
      </dsp:nvSpPr>
      <dsp:spPr>
        <a:xfrm>
          <a:off x="3003501" y="2718670"/>
          <a:ext cx="1287942" cy="1114221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E5D8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Plannification</a:t>
          </a:r>
          <a:endParaRPr lang="en-US" sz="1100" kern="1200" dirty="0"/>
        </a:p>
      </dsp:txBody>
      <dsp:txXfrm>
        <a:off x="3216940" y="2903320"/>
        <a:ext cx="861064" cy="744921"/>
      </dsp:txXfrm>
    </dsp:sp>
    <dsp:sp modelId="{C619588D-9CBB-467C-9914-1505280EB1E3}">
      <dsp:nvSpPr>
        <dsp:cNvPr id="0" name=""/>
        <dsp:cNvSpPr/>
      </dsp:nvSpPr>
      <dsp:spPr>
        <a:xfrm>
          <a:off x="2158277" y="1776545"/>
          <a:ext cx="592972" cy="510924"/>
        </a:xfrm>
        <a:prstGeom prst="hexagon">
          <a:avLst>
            <a:gd name="adj" fmla="val 28900"/>
            <a:gd name="vf" fmla="val 115470"/>
          </a:avLst>
        </a:prstGeom>
        <a:solidFill>
          <a:srgbClr val="9D9DB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CFB451-33EC-42BA-BC22-D6552D993D39}">
      <dsp:nvSpPr>
        <dsp:cNvPr id="0" name=""/>
        <dsp:cNvSpPr/>
      </dsp:nvSpPr>
      <dsp:spPr>
        <a:xfrm>
          <a:off x="1816824" y="2033349"/>
          <a:ext cx="1287942" cy="1114221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E5D8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Réalisation</a:t>
          </a:r>
          <a:endParaRPr lang="en-US" sz="900" kern="1200" dirty="0"/>
        </a:p>
      </dsp:txBody>
      <dsp:txXfrm>
        <a:off x="2030263" y="2217999"/>
        <a:ext cx="861064" cy="744921"/>
      </dsp:txXfrm>
    </dsp:sp>
    <dsp:sp modelId="{6AA46A77-33BC-4DB4-824C-3441F579EC5D}">
      <dsp:nvSpPr>
        <dsp:cNvPr id="0" name=""/>
        <dsp:cNvSpPr/>
      </dsp:nvSpPr>
      <dsp:spPr>
        <a:xfrm>
          <a:off x="1816824" y="683787"/>
          <a:ext cx="1287942" cy="1114221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E5D8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Diffusion</a:t>
          </a:r>
        </a:p>
      </dsp:txBody>
      <dsp:txXfrm>
        <a:off x="2030263" y="868437"/>
        <a:ext cx="861064" cy="7449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66EC6-31DD-4CAB-9FC8-154C1AAA4E91}">
      <dsp:nvSpPr>
        <dsp:cNvPr id="0" name=""/>
        <dsp:cNvSpPr/>
      </dsp:nvSpPr>
      <dsp:spPr>
        <a:xfrm>
          <a:off x="95093" y="0"/>
          <a:ext cx="2104763" cy="2104758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PRODUCTION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403328" y="308235"/>
        <a:ext cx="1488293" cy="1488288"/>
      </dsp:txXfrm>
    </dsp:sp>
    <dsp:sp modelId="{89AA0001-53DF-4E74-BA55-C8324EBB5F27}">
      <dsp:nvSpPr>
        <dsp:cNvPr id="0" name=""/>
        <dsp:cNvSpPr/>
      </dsp:nvSpPr>
      <dsp:spPr>
        <a:xfrm>
          <a:off x="1188246" y="1403757"/>
          <a:ext cx="2083063" cy="2104758"/>
        </a:xfrm>
        <a:prstGeom prst="ellipse">
          <a:avLst/>
        </a:prstGeom>
        <a:solidFill>
          <a:srgbClr val="78909C">
            <a:alpha val="5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PLANNIFICATION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1493304" y="1711992"/>
        <a:ext cx="1472947" cy="1488288"/>
      </dsp:txXfrm>
    </dsp:sp>
    <dsp:sp modelId="{7EE7E7DC-AA37-4BF4-8B05-59860A2202AA}">
      <dsp:nvSpPr>
        <dsp:cNvPr id="0" name=""/>
        <dsp:cNvSpPr/>
      </dsp:nvSpPr>
      <dsp:spPr>
        <a:xfrm>
          <a:off x="2260342" y="0"/>
          <a:ext cx="2104763" cy="2104758"/>
        </a:xfrm>
        <a:prstGeom prst="ellipse">
          <a:avLst/>
        </a:prstGeom>
        <a:solidFill>
          <a:srgbClr val="78909C">
            <a:alpha val="5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COMMUNICATION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2568577" y="308235"/>
        <a:ext cx="1488293" cy="1488288"/>
      </dsp:txXfrm>
    </dsp:sp>
    <dsp:sp modelId="{61B7D573-077C-4A72-A053-42A3061B5CCC}">
      <dsp:nvSpPr>
        <dsp:cNvPr id="0" name=""/>
        <dsp:cNvSpPr/>
      </dsp:nvSpPr>
      <dsp:spPr>
        <a:xfrm>
          <a:off x="3342645" y="1403757"/>
          <a:ext cx="2104763" cy="2104758"/>
        </a:xfrm>
        <a:prstGeom prst="ellipse">
          <a:avLst/>
        </a:prstGeom>
        <a:solidFill>
          <a:srgbClr val="78909C">
            <a:alpha val="5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RESTITUTION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3650880" y="1711992"/>
        <a:ext cx="1488293" cy="1488288"/>
      </dsp:txXfrm>
    </dsp:sp>
    <dsp:sp modelId="{D58DCFBC-93CE-4770-8C0B-177886CF1F2C}">
      <dsp:nvSpPr>
        <dsp:cNvPr id="0" name=""/>
        <dsp:cNvSpPr/>
      </dsp:nvSpPr>
      <dsp:spPr>
        <a:xfrm>
          <a:off x="4424948" y="0"/>
          <a:ext cx="2104763" cy="2104758"/>
        </a:xfrm>
        <a:prstGeom prst="ellipse">
          <a:avLst/>
        </a:prstGeom>
        <a:solidFill>
          <a:srgbClr val="78909C">
            <a:alpha val="5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PARTAGE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4733183" y="308235"/>
        <a:ext cx="1488293" cy="1488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72fa6b3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72fa6b3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0071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72fa6b3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72fa6b3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4542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72fa6b3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72fa6b3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0248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72fa6b3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72fa6b3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7172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72fa6b3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72fa6b3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985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72fa6b3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72fa6b3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09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72fa6b3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72fa6b3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2282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72fa6b3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72fa6b3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1795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72fa6b3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72fa6b3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772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72fa6b3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72fa6b3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2040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8512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72fa6b3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72fa6b3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35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72fa6b3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72fa6b3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39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72fa6b3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72fa6b3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6129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72fa6b3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72fa6b3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1329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72fa6b3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72fa6b3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1589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72fa6b3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72fa6b3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6100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72fa6b3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72fa6b3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6082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72fa6b3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72fa6b3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8546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25" y="-25"/>
            <a:ext cx="1467900" cy="51435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1667425" y="-21"/>
            <a:ext cx="330900" cy="8418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ctrTitle"/>
          </p:nvPr>
        </p:nvSpPr>
        <p:spPr>
          <a:xfrm flipH="1">
            <a:off x="2199525" y="841675"/>
            <a:ext cx="6237000" cy="31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0"/>
              <a:buFont typeface="Teko Medium"/>
              <a:buNone/>
              <a:defRPr sz="13000" b="0">
                <a:solidFill>
                  <a:srgbClr val="F3F3F3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4693445" y="563575"/>
            <a:ext cx="4451400" cy="278100"/>
          </a:xfrm>
          <a:prstGeom prst="rect">
            <a:avLst/>
          </a:prstGeom>
          <a:solidFill>
            <a:srgbClr val="F3F3F3">
              <a:alpha val="83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9" name="Google Shape;59;p6"/>
          <p:cNvSpPr txBox="1">
            <a:spLocks noGrp="1"/>
          </p:cNvSpPr>
          <p:nvPr>
            <p:ph type="ctrTitle" idx="2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200"/>
              <a:buFont typeface="Teko Medium"/>
              <a:buNone/>
              <a:defRPr sz="1200" b="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867075" y="563575"/>
            <a:ext cx="2102906" cy="278102"/>
          </a:xfrm>
          <a:custGeom>
            <a:avLst/>
            <a:gdLst/>
            <a:ahLst/>
            <a:cxnLst/>
            <a:rect l="l" t="t" r="r" b="b"/>
            <a:pathLst>
              <a:path w="32205" h="4259" extrusionOk="0">
                <a:moveTo>
                  <a:pt x="501" y="0"/>
                </a:moveTo>
                <a:lnTo>
                  <a:pt x="0" y="368"/>
                </a:lnTo>
                <a:lnTo>
                  <a:pt x="0" y="445"/>
                </a:lnTo>
                <a:lnTo>
                  <a:pt x="607" y="0"/>
                </a:lnTo>
                <a:close/>
                <a:moveTo>
                  <a:pt x="1457" y="0"/>
                </a:moveTo>
                <a:lnTo>
                  <a:pt x="0" y="1065"/>
                </a:lnTo>
                <a:lnTo>
                  <a:pt x="0" y="1141"/>
                </a:lnTo>
                <a:lnTo>
                  <a:pt x="1567" y="0"/>
                </a:lnTo>
                <a:close/>
                <a:moveTo>
                  <a:pt x="2416" y="0"/>
                </a:moveTo>
                <a:lnTo>
                  <a:pt x="0" y="1762"/>
                </a:lnTo>
                <a:lnTo>
                  <a:pt x="0" y="1844"/>
                </a:lnTo>
                <a:lnTo>
                  <a:pt x="2521" y="0"/>
                </a:lnTo>
                <a:close/>
                <a:moveTo>
                  <a:pt x="3371" y="0"/>
                </a:moveTo>
                <a:lnTo>
                  <a:pt x="0" y="2464"/>
                </a:lnTo>
                <a:lnTo>
                  <a:pt x="0" y="2540"/>
                </a:lnTo>
                <a:lnTo>
                  <a:pt x="3480" y="0"/>
                </a:lnTo>
                <a:close/>
                <a:moveTo>
                  <a:pt x="4330" y="0"/>
                </a:moveTo>
                <a:lnTo>
                  <a:pt x="0" y="3161"/>
                </a:lnTo>
                <a:lnTo>
                  <a:pt x="0" y="3241"/>
                </a:lnTo>
                <a:lnTo>
                  <a:pt x="4435" y="0"/>
                </a:lnTo>
                <a:close/>
                <a:moveTo>
                  <a:pt x="5290" y="0"/>
                </a:moveTo>
                <a:lnTo>
                  <a:pt x="0" y="3862"/>
                </a:lnTo>
                <a:lnTo>
                  <a:pt x="0" y="3939"/>
                </a:lnTo>
                <a:lnTo>
                  <a:pt x="5394" y="0"/>
                </a:lnTo>
                <a:close/>
                <a:moveTo>
                  <a:pt x="6245" y="0"/>
                </a:moveTo>
                <a:lnTo>
                  <a:pt x="415" y="4259"/>
                </a:lnTo>
                <a:lnTo>
                  <a:pt x="521" y="4259"/>
                </a:lnTo>
                <a:lnTo>
                  <a:pt x="6350" y="0"/>
                </a:lnTo>
                <a:close/>
                <a:moveTo>
                  <a:pt x="7204" y="0"/>
                </a:moveTo>
                <a:lnTo>
                  <a:pt x="1371" y="4259"/>
                </a:lnTo>
                <a:lnTo>
                  <a:pt x="1481" y="4259"/>
                </a:lnTo>
                <a:lnTo>
                  <a:pt x="7309" y="0"/>
                </a:lnTo>
                <a:close/>
                <a:moveTo>
                  <a:pt x="8159" y="0"/>
                </a:moveTo>
                <a:lnTo>
                  <a:pt x="2330" y="4259"/>
                </a:lnTo>
                <a:lnTo>
                  <a:pt x="2435" y="4259"/>
                </a:lnTo>
                <a:lnTo>
                  <a:pt x="8269" y="0"/>
                </a:lnTo>
                <a:close/>
                <a:moveTo>
                  <a:pt x="9118" y="0"/>
                </a:moveTo>
                <a:lnTo>
                  <a:pt x="3290" y="4259"/>
                </a:lnTo>
                <a:lnTo>
                  <a:pt x="3394" y="4259"/>
                </a:lnTo>
                <a:lnTo>
                  <a:pt x="9223" y="0"/>
                </a:lnTo>
                <a:close/>
                <a:moveTo>
                  <a:pt x="10078" y="0"/>
                </a:moveTo>
                <a:lnTo>
                  <a:pt x="4244" y="4259"/>
                </a:lnTo>
                <a:lnTo>
                  <a:pt x="4350" y="4259"/>
                </a:lnTo>
                <a:lnTo>
                  <a:pt x="10182" y="0"/>
                </a:lnTo>
                <a:close/>
                <a:moveTo>
                  <a:pt x="11033" y="0"/>
                </a:moveTo>
                <a:lnTo>
                  <a:pt x="5204" y="4259"/>
                </a:lnTo>
                <a:lnTo>
                  <a:pt x="5309" y="4259"/>
                </a:lnTo>
                <a:lnTo>
                  <a:pt x="11138" y="0"/>
                </a:lnTo>
                <a:close/>
                <a:moveTo>
                  <a:pt x="11993" y="0"/>
                </a:moveTo>
                <a:lnTo>
                  <a:pt x="6159" y="4259"/>
                </a:lnTo>
                <a:lnTo>
                  <a:pt x="6269" y="4259"/>
                </a:lnTo>
                <a:lnTo>
                  <a:pt x="12097" y="0"/>
                </a:lnTo>
                <a:close/>
                <a:moveTo>
                  <a:pt x="12947" y="0"/>
                </a:moveTo>
                <a:lnTo>
                  <a:pt x="7118" y="4259"/>
                </a:lnTo>
                <a:lnTo>
                  <a:pt x="7223" y="4259"/>
                </a:lnTo>
                <a:lnTo>
                  <a:pt x="13057" y="0"/>
                </a:lnTo>
                <a:close/>
                <a:moveTo>
                  <a:pt x="13906" y="0"/>
                </a:moveTo>
                <a:lnTo>
                  <a:pt x="8078" y="4259"/>
                </a:lnTo>
                <a:lnTo>
                  <a:pt x="8183" y="4259"/>
                </a:lnTo>
                <a:lnTo>
                  <a:pt x="14011" y="0"/>
                </a:lnTo>
                <a:close/>
                <a:moveTo>
                  <a:pt x="14866" y="0"/>
                </a:moveTo>
                <a:lnTo>
                  <a:pt x="9032" y="4259"/>
                </a:lnTo>
                <a:lnTo>
                  <a:pt x="9138" y="4259"/>
                </a:lnTo>
                <a:lnTo>
                  <a:pt x="14972" y="0"/>
                </a:lnTo>
                <a:close/>
                <a:moveTo>
                  <a:pt x="15820" y="0"/>
                </a:moveTo>
                <a:lnTo>
                  <a:pt x="9992" y="4259"/>
                </a:lnTo>
                <a:lnTo>
                  <a:pt x="10096" y="4259"/>
                </a:lnTo>
                <a:lnTo>
                  <a:pt x="15926" y="0"/>
                </a:lnTo>
                <a:close/>
                <a:moveTo>
                  <a:pt x="16781" y="0"/>
                </a:moveTo>
                <a:lnTo>
                  <a:pt x="10947" y="4259"/>
                </a:lnTo>
                <a:lnTo>
                  <a:pt x="11057" y="4259"/>
                </a:lnTo>
                <a:lnTo>
                  <a:pt x="16885" y="0"/>
                </a:lnTo>
                <a:close/>
                <a:moveTo>
                  <a:pt x="17735" y="0"/>
                </a:moveTo>
                <a:lnTo>
                  <a:pt x="11907" y="4259"/>
                </a:lnTo>
                <a:lnTo>
                  <a:pt x="12011" y="4259"/>
                </a:lnTo>
                <a:lnTo>
                  <a:pt x="17845" y="0"/>
                </a:lnTo>
                <a:close/>
                <a:moveTo>
                  <a:pt x="18695" y="0"/>
                </a:moveTo>
                <a:lnTo>
                  <a:pt x="12866" y="4259"/>
                </a:lnTo>
                <a:lnTo>
                  <a:pt x="12971" y="4259"/>
                </a:lnTo>
                <a:lnTo>
                  <a:pt x="18799" y="0"/>
                </a:lnTo>
                <a:close/>
                <a:moveTo>
                  <a:pt x="19654" y="0"/>
                </a:moveTo>
                <a:lnTo>
                  <a:pt x="13820" y="4259"/>
                </a:lnTo>
                <a:lnTo>
                  <a:pt x="13925" y="4259"/>
                </a:lnTo>
                <a:lnTo>
                  <a:pt x="19759" y="0"/>
                </a:lnTo>
                <a:close/>
                <a:moveTo>
                  <a:pt x="20608" y="0"/>
                </a:moveTo>
                <a:lnTo>
                  <a:pt x="14780" y="4259"/>
                </a:lnTo>
                <a:lnTo>
                  <a:pt x="14886" y="4259"/>
                </a:lnTo>
                <a:lnTo>
                  <a:pt x="20714" y="0"/>
                </a:lnTo>
                <a:close/>
                <a:moveTo>
                  <a:pt x="21569" y="0"/>
                </a:moveTo>
                <a:lnTo>
                  <a:pt x="15735" y="4259"/>
                </a:lnTo>
                <a:lnTo>
                  <a:pt x="15845" y="4259"/>
                </a:lnTo>
                <a:lnTo>
                  <a:pt x="21674" y="0"/>
                </a:lnTo>
                <a:close/>
                <a:moveTo>
                  <a:pt x="22523" y="0"/>
                </a:moveTo>
                <a:lnTo>
                  <a:pt x="16695" y="4259"/>
                </a:lnTo>
                <a:lnTo>
                  <a:pt x="16799" y="4259"/>
                </a:lnTo>
                <a:lnTo>
                  <a:pt x="22633" y="0"/>
                </a:lnTo>
                <a:close/>
                <a:moveTo>
                  <a:pt x="23483" y="0"/>
                </a:moveTo>
                <a:lnTo>
                  <a:pt x="17649" y="4259"/>
                </a:lnTo>
                <a:lnTo>
                  <a:pt x="17759" y="4259"/>
                </a:lnTo>
                <a:lnTo>
                  <a:pt x="23587" y="0"/>
                </a:lnTo>
                <a:close/>
                <a:moveTo>
                  <a:pt x="24437" y="0"/>
                </a:moveTo>
                <a:lnTo>
                  <a:pt x="18609" y="4259"/>
                </a:lnTo>
                <a:lnTo>
                  <a:pt x="18713" y="4259"/>
                </a:lnTo>
                <a:lnTo>
                  <a:pt x="24547" y="0"/>
                </a:lnTo>
                <a:close/>
                <a:moveTo>
                  <a:pt x="25398" y="0"/>
                </a:moveTo>
                <a:lnTo>
                  <a:pt x="19568" y="4259"/>
                </a:lnTo>
                <a:lnTo>
                  <a:pt x="19674" y="4259"/>
                </a:lnTo>
                <a:lnTo>
                  <a:pt x="25502" y="0"/>
                </a:lnTo>
                <a:close/>
                <a:moveTo>
                  <a:pt x="26357" y="0"/>
                </a:moveTo>
                <a:lnTo>
                  <a:pt x="20523" y="4259"/>
                </a:lnTo>
                <a:lnTo>
                  <a:pt x="20633" y="4259"/>
                </a:lnTo>
                <a:lnTo>
                  <a:pt x="26462" y="0"/>
                </a:lnTo>
                <a:close/>
                <a:moveTo>
                  <a:pt x="27311" y="0"/>
                </a:moveTo>
                <a:lnTo>
                  <a:pt x="21483" y="4259"/>
                </a:lnTo>
                <a:lnTo>
                  <a:pt x="21588" y="4259"/>
                </a:lnTo>
                <a:lnTo>
                  <a:pt x="27421" y="0"/>
                </a:lnTo>
                <a:close/>
                <a:moveTo>
                  <a:pt x="28271" y="0"/>
                </a:moveTo>
                <a:lnTo>
                  <a:pt x="22437" y="4259"/>
                </a:lnTo>
                <a:lnTo>
                  <a:pt x="22547" y="4259"/>
                </a:lnTo>
                <a:lnTo>
                  <a:pt x="28376" y="0"/>
                </a:lnTo>
                <a:close/>
                <a:moveTo>
                  <a:pt x="29225" y="0"/>
                </a:moveTo>
                <a:lnTo>
                  <a:pt x="23397" y="4259"/>
                </a:lnTo>
                <a:lnTo>
                  <a:pt x="23501" y="4259"/>
                </a:lnTo>
                <a:lnTo>
                  <a:pt x="29335" y="0"/>
                </a:lnTo>
                <a:close/>
                <a:moveTo>
                  <a:pt x="30185" y="0"/>
                </a:moveTo>
                <a:lnTo>
                  <a:pt x="24356" y="4259"/>
                </a:lnTo>
                <a:lnTo>
                  <a:pt x="24461" y="4259"/>
                </a:lnTo>
                <a:lnTo>
                  <a:pt x="30290" y="0"/>
                </a:lnTo>
                <a:close/>
                <a:moveTo>
                  <a:pt x="31144" y="0"/>
                </a:moveTo>
                <a:lnTo>
                  <a:pt x="25312" y="4259"/>
                </a:lnTo>
                <a:lnTo>
                  <a:pt x="25420" y="4259"/>
                </a:lnTo>
                <a:lnTo>
                  <a:pt x="31250" y="0"/>
                </a:lnTo>
                <a:close/>
                <a:moveTo>
                  <a:pt x="32100" y="0"/>
                </a:moveTo>
                <a:lnTo>
                  <a:pt x="26271" y="4259"/>
                </a:lnTo>
                <a:lnTo>
                  <a:pt x="26376" y="4259"/>
                </a:lnTo>
                <a:lnTo>
                  <a:pt x="32204" y="0"/>
                </a:lnTo>
                <a:close/>
              </a:path>
            </a:pathLst>
          </a:custGeom>
          <a:solidFill>
            <a:srgbClr val="0513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ctrTitle"/>
          </p:nvPr>
        </p:nvSpPr>
        <p:spPr>
          <a:xfrm>
            <a:off x="5421213" y="2071760"/>
            <a:ext cx="2432100" cy="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5421213" y="2303260"/>
            <a:ext cx="2432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 idx="2"/>
          </p:nvPr>
        </p:nvSpPr>
        <p:spPr>
          <a:xfrm>
            <a:off x="5421213" y="831885"/>
            <a:ext cx="2432100" cy="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3"/>
          </p:nvPr>
        </p:nvSpPr>
        <p:spPr>
          <a:xfrm>
            <a:off x="5421213" y="1063385"/>
            <a:ext cx="2432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ctrTitle" idx="4"/>
          </p:nvPr>
        </p:nvSpPr>
        <p:spPr>
          <a:xfrm>
            <a:off x="5421213" y="3311635"/>
            <a:ext cx="2432100" cy="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5"/>
          </p:nvPr>
        </p:nvSpPr>
        <p:spPr>
          <a:xfrm>
            <a:off x="5421213" y="3543135"/>
            <a:ext cx="2432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ctrTitle" idx="6"/>
          </p:nvPr>
        </p:nvSpPr>
        <p:spPr>
          <a:xfrm rot="-5400000">
            <a:off x="-2112301" y="2205450"/>
            <a:ext cx="5525400" cy="73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911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800"/>
              <a:buFont typeface="Abel"/>
              <a:buChar char="●"/>
              <a:defRPr sz="1800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○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■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●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○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■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●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○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51357"/>
              </a:buClr>
              <a:buSzPts val="1400"/>
              <a:buFont typeface="Abel"/>
              <a:buChar char="■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6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hyperlink" Target="https://marwa10.shinyapps.io/TER_pub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16.png"/><Relationship Id="rId5" Type="http://schemas.openxmlformats.org/officeDocument/2006/relationships/diagramLayout" Target="../diagrams/layout4.xml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diagramData" Target="../diagrams/data4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697ADFF-C2B9-449B-AAA7-4351267C8600}"/>
              </a:ext>
            </a:extLst>
          </p:cNvPr>
          <p:cNvSpPr/>
          <p:nvPr/>
        </p:nvSpPr>
        <p:spPr>
          <a:xfrm>
            <a:off x="137786" y="133737"/>
            <a:ext cx="303664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03ABB1-FA78-4825-9EF4-5D6E2C9C98BA}"/>
              </a:ext>
            </a:extLst>
          </p:cNvPr>
          <p:cNvSpPr/>
          <p:nvPr/>
        </p:nvSpPr>
        <p:spPr>
          <a:xfrm>
            <a:off x="8691318" y="3172833"/>
            <a:ext cx="303664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97C3BA-4132-4EC3-AA06-E3076D39CE8D}"/>
              </a:ext>
            </a:extLst>
          </p:cNvPr>
          <p:cNvSpPr/>
          <p:nvPr/>
        </p:nvSpPr>
        <p:spPr>
          <a:xfrm rot="5400000">
            <a:off x="7407617" y="3381001"/>
            <a:ext cx="303664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9B53F4-BA16-460B-8CCE-4F8F9A8E95AD}"/>
              </a:ext>
            </a:extLst>
          </p:cNvPr>
          <p:cNvSpPr/>
          <p:nvPr/>
        </p:nvSpPr>
        <p:spPr>
          <a:xfrm rot="5400000">
            <a:off x="1425954" y="-1167693"/>
            <a:ext cx="303664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2C08870-BFBC-4030-AFBC-E9BD5A24C0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/>
          <a:stretch/>
        </p:blipFill>
        <p:spPr>
          <a:xfrm>
            <a:off x="-1075" y="10"/>
            <a:ext cx="9143980" cy="514349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9C9F4D97-C79A-441E-B2F7-AAD623297AAC}"/>
              </a:ext>
            </a:extLst>
          </p:cNvPr>
          <p:cNvSpPr txBox="1"/>
          <p:nvPr/>
        </p:nvSpPr>
        <p:spPr>
          <a:xfrm>
            <a:off x="439281" y="1344744"/>
            <a:ext cx="82632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MODÉLISATION DU COMPORTEMENT UTILISATEUR DANS LA PUBLICITÉ MOBILE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62BE3EF-C93F-4043-8A8E-3A15BFA8F6E1}"/>
              </a:ext>
            </a:extLst>
          </p:cNvPr>
          <p:cNvSpPr txBox="1"/>
          <p:nvPr/>
        </p:nvSpPr>
        <p:spPr>
          <a:xfrm>
            <a:off x="439281" y="3503836"/>
            <a:ext cx="2416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Joseph AKA BROU</a:t>
            </a:r>
          </a:p>
          <a:p>
            <a:r>
              <a:rPr lang="fr-FR" dirty="0">
                <a:solidFill>
                  <a:schemeClr val="bg1"/>
                </a:solidFill>
              </a:rPr>
              <a:t>Marwa ELATRACHE</a:t>
            </a:r>
          </a:p>
          <a:p>
            <a:r>
              <a:rPr lang="fr-FR" dirty="0">
                <a:solidFill>
                  <a:schemeClr val="bg1"/>
                </a:solidFill>
              </a:rPr>
              <a:t>Caroline MARTIN</a:t>
            </a:r>
          </a:p>
          <a:p>
            <a:r>
              <a:rPr lang="fr-FR" dirty="0">
                <a:solidFill>
                  <a:schemeClr val="bg1"/>
                </a:solidFill>
              </a:rPr>
              <a:t>Tharshika NAGARATNAM</a:t>
            </a:r>
          </a:p>
          <a:p>
            <a:r>
              <a:rPr lang="fr-FR" dirty="0">
                <a:solidFill>
                  <a:schemeClr val="bg1"/>
                </a:solidFill>
              </a:rPr>
              <a:t>Omar SECK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28270AC-6F93-49E6-A186-9B4204FF8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993" y="431235"/>
            <a:ext cx="1255325" cy="10295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9E13AD5-6A09-4760-BAB6-696ED8E55C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39" b="26290"/>
          <a:stretch/>
        </p:blipFill>
        <p:spPr>
          <a:xfrm>
            <a:off x="441450" y="395761"/>
            <a:ext cx="1694835" cy="104990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908C044-44E5-4F10-9910-FD67A61D1DDF}"/>
              </a:ext>
            </a:extLst>
          </p:cNvPr>
          <p:cNvSpPr/>
          <p:nvPr/>
        </p:nvSpPr>
        <p:spPr>
          <a:xfrm>
            <a:off x="6376448" y="3846703"/>
            <a:ext cx="23261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Faustine BOUSQUET, </a:t>
            </a:r>
          </a:p>
          <a:p>
            <a:pPr algn="r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El hassan DAOUDI, </a:t>
            </a:r>
          </a:p>
          <a:p>
            <a:pPr algn="r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Samy ZAROUR</a:t>
            </a:r>
            <a:endParaRPr lang="fr-FR" sz="36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4954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0;g6cb3bbafe2_0_24">
            <a:extLst>
              <a:ext uri="{FF2B5EF4-FFF2-40B4-BE49-F238E27FC236}">
                <a16:creationId xmlns:a16="http://schemas.microsoft.com/office/drawing/2014/main" id="{4C2EA1C8-8B72-BF4D-8713-9A2F555A0D95}"/>
              </a:ext>
            </a:extLst>
          </p:cNvPr>
          <p:cNvSpPr/>
          <p:nvPr/>
        </p:nvSpPr>
        <p:spPr>
          <a:xfrm>
            <a:off x="2324985" y="168042"/>
            <a:ext cx="6733953" cy="449684"/>
          </a:xfrm>
          <a:prstGeom prst="homePlate">
            <a:avLst>
              <a:gd name="adj" fmla="val 50000"/>
            </a:avLst>
          </a:prstGeom>
          <a:solidFill>
            <a:srgbClr val="E6E6EE"/>
          </a:solidFill>
          <a:ln w="349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tx1"/>
                </a:solidFill>
              </a:rPr>
              <a:t>Application Shiny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A2F176-462C-4F8F-A7EE-C5058C7D2902}"/>
              </a:ext>
            </a:extLst>
          </p:cNvPr>
          <p:cNvSpPr/>
          <p:nvPr/>
        </p:nvSpPr>
        <p:spPr>
          <a:xfrm>
            <a:off x="-1" y="0"/>
            <a:ext cx="2232000" cy="5143500"/>
          </a:xfrm>
          <a:prstGeom prst="rect">
            <a:avLst/>
          </a:prstGeom>
          <a:solidFill>
            <a:srgbClr val="5E5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76F68F-478F-425A-9B42-92695EB75702}"/>
              </a:ext>
            </a:extLst>
          </p:cNvPr>
          <p:cNvSpPr txBox="1"/>
          <p:nvPr/>
        </p:nvSpPr>
        <p:spPr>
          <a:xfrm>
            <a:off x="3223" y="78574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CCD6FC"/>
                </a:solidFill>
              </a:defRPr>
            </a:lvl1pPr>
          </a:lstStyle>
          <a:p>
            <a:r>
              <a:rPr lang="fr-FR" dirty="0"/>
              <a:t>Introduction</a:t>
            </a:r>
          </a:p>
        </p:txBody>
      </p:sp>
      <p:pic>
        <p:nvPicPr>
          <p:cNvPr id="6" name="Image 5" descr="Une image contenant signe&#10;&#10;Description générée automatiquement">
            <a:extLst>
              <a:ext uri="{FF2B5EF4-FFF2-40B4-BE49-F238E27FC236}">
                <a16:creationId xmlns:a16="http://schemas.microsoft.com/office/drawing/2014/main" id="{0F987B7F-22F5-4BC4-B1C2-368724E9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7" y="26070"/>
            <a:ext cx="792600" cy="7926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3BFAEB4-2AAB-4A97-B0F6-AEF2AF351510}"/>
              </a:ext>
            </a:extLst>
          </p:cNvPr>
          <p:cNvSpPr/>
          <p:nvPr/>
        </p:nvSpPr>
        <p:spPr>
          <a:xfrm>
            <a:off x="2324986" y="4541680"/>
            <a:ext cx="50405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rgbClr val="438AC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Lien vers l’application </a:t>
            </a:r>
            <a:endParaRPr lang="fr-FR" sz="2400" dirty="0">
              <a:solidFill>
                <a:srgbClr val="438AC2"/>
              </a:solidFill>
            </a:endParaRPr>
          </a:p>
        </p:txBody>
      </p:sp>
      <p:pic>
        <p:nvPicPr>
          <p:cNvPr id="39" name="Image 38" descr="Une image contenant signe, lumière&#10;&#10;Description générée automatiquement">
            <a:extLst>
              <a:ext uri="{FF2B5EF4-FFF2-40B4-BE49-F238E27FC236}">
                <a16:creationId xmlns:a16="http://schemas.microsoft.com/office/drawing/2014/main" id="{98CF9F45-A3CE-4DF1-B19C-6F07EBE5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t="24450" b="3056"/>
          <a:stretch/>
        </p:blipFill>
        <p:spPr>
          <a:xfrm>
            <a:off x="6593219" y="837049"/>
            <a:ext cx="2231999" cy="1197945"/>
          </a:xfrm>
          <a:prstGeom prst="wedgeRoundRectCallout">
            <a:avLst/>
          </a:prstGeom>
        </p:spPr>
      </p:pic>
      <p:pic>
        <p:nvPicPr>
          <p:cNvPr id="40" name="Image 39">
            <a:hlinkClick r:id="rId4"/>
            <a:extLst>
              <a:ext uri="{FF2B5EF4-FFF2-40B4-BE49-F238E27FC236}">
                <a16:creationId xmlns:a16="http://schemas.microsoft.com/office/drawing/2014/main" id="{0086C020-0569-4752-B90B-136A4C33CD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1"/>
          <a:stretch/>
        </p:blipFill>
        <p:spPr>
          <a:xfrm>
            <a:off x="2324985" y="2201354"/>
            <a:ext cx="5040549" cy="233877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23BAD0A-9B66-4641-9E9A-FC75A1F7C7AB}"/>
              </a:ext>
            </a:extLst>
          </p:cNvPr>
          <p:cNvSpPr txBox="1"/>
          <p:nvPr/>
        </p:nvSpPr>
        <p:spPr>
          <a:xfrm>
            <a:off x="-21792" y="2724265"/>
            <a:ext cx="2232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Compétences acquises et difficultés rencontrés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BA73525-4C5F-479F-A816-E60EED963931}"/>
              </a:ext>
            </a:extLst>
          </p:cNvPr>
          <p:cNvSpPr txBox="1"/>
          <p:nvPr/>
        </p:nvSpPr>
        <p:spPr>
          <a:xfrm>
            <a:off x="-7752" y="3187977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Conclusion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0277124-A897-4904-8C88-373A71FB5461}"/>
              </a:ext>
            </a:extLst>
          </p:cNvPr>
          <p:cNvSpPr txBox="1"/>
          <p:nvPr/>
        </p:nvSpPr>
        <p:spPr>
          <a:xfrm>
            <a:off x="-10566" y="1061220"/>
            <a:ext cx="2315536" cy="2797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Etat de l’art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3BFE8F7-AF6A-47A9-96D4-02ACF9B1756F}"/>
              </a:ext>
            </a:extLst>
          </p:cNvPr>
          <p:cNvSpPr txBox="1"/>
          <p:nvPr/>
        </p:nvSpPr>
        <p:spPr>
          <a:xfrm>
            <a:off x="-4528" y="1342854"/>
            <a:ext cx="2315536" cy="2797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Présentation de données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F94C8FA-0B2E-4D63-9D91-48A5FED2781B}"/>
              </a:ext>
            </a:extLst>
          </p:cNvPr>
          <p:cNvSpPr txBox="1"/>
          <p:nvPr/>
        </p:nvSpPr>
        <p:spPr>
          <a:xfrm>
            <a:off x="-4528" y="1619853"/>
            <a:ext cx="2315536" cy="2797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Préparation de données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234B38B-05B5-47F8-9639-EB3A93D1050B}"/>
              </a:ext>
            </a:extLst>
          </p:cNvPr>
          <p:cNvSpPr txBox="1"/>
          <p:nvPr/>
        </p:nvSpPr>
        <p:spPr>
          <a:xfrm>
            <a:off x="-7752" y="1896852"/>
            <a:ext cx="2242975" cy="281634"/>
          </a:xfrm>
          <a:prstGeom prst="rect">
            <a:avLst/>
          </a:prstGeom>
          <a:solidFill>
            <a:srgbClr val="CCD6FC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3C467A"/>
                </a:solidFill>
              </a:defRPr>
            </a:lvl1pPr>
          </a:lstStyle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Exploration de données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8CDBA2B-60B4-4336-90E2-5660D485F4A8}"/>
              </a:ext>
            </a:extLst>
          </p:cNvPr>
          <p:cNvSpPr txBox="1"/>
          <p:nvPr/>
        </p:nvSpPr>
        <p:spPr>
          <a:xfrm>
            <a:off x="-17398" y="2447266"/>
            <a:ext cx="2315536" cy="2797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Conduite de projet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698BC7A-2F67-45AC-8098-F3346ED1528A}"/>
              </a:ext>
            </a:extLst>
          </p:cNvPr>
          <p:cNvSpPr txBox="1"/>
          <p:nvPr/>
        </p:nvSpPr>
        <p:spPr>
          <a:xfrm>
            <a:off x="-15647" y="2178486"/>
            <a:ext cx="2315536" cy="2797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59524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5B395058-BAD6-412F-89CC-B78A31C88362}"/>
              </a:ext>
            </a:extLst>
          </p:cNvPr>
          <p:cNvSpPr/>
          <p:nvPr/>
        </p:nvSpPr>
        <p:spPr>
          <a:xfrm rot="3268648">
            <a:off x="4416400" y="3321383"/>
            <a:ext cx="540000" cy="1800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B9B9CF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EFA51BC8-CAEE-4041-A856-01006D204265}"/>
              </a:ext>
            </a:extLst>
          </p:cNvPr>
          <p:cNvSpPr/>
          <p:nvPr/>
        </p:nvSpPr>
        <p:spPr>
          <a:xfrm rot="3268648">
            <a:off x="5898603" y="2156174"/>
            <a:ext cx="1080000" cy="1800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B9B9CF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F73F8213-B28E-4ABC-9F6C-E47562055282}"/>
              </a:ext>
            </a:extLst>
          </p:cNvPr>
          <p:cNvSpPr/>
          <p:nvPr/>
        </p:nvSpPr>
        <p:spPr>
          <a:xfrm rot="7928235">
            <a:off x="4010441" y="2125576"/>
            <a:ext cx="1080000" cy="1800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B9B9CF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Flèche : en arc 30">
            <a:extLst>
              <a:ext uri="{FF2B5EF4-FFF2-40B4-BE49-F238E27FC236}">
                <a16:creationId xmlns:a16="http://schemas.microsoft.com/office/drawing/2014/main" id="{BC7FEF55-08DA-49A7-BCD4-69980FCF67FC}"/>
              </a:ext>
            </a:extLst>
          </p:cNvPr>
          <p:cNvSpPr/>
          <p:nvPr/>
        </p:nvSpPr>
        <p:spPr>
          <a:xfrm rot="19719795" flipH="1">
            <a:off x="6058372" y="3046980"/>
            <a:ext cx="1800000" cy="1800000"/>
          </a:xfrm>
          <a:prstGeom prst="circularArrow">
            <a:avLst>
              <a:gd name="adj1" fmla="val 4688"/>
              <a:gd name="adj2" fmla="val 299029"/>
              <a:gd name="adj3" fmla="val 2486637"/>
              <a:gd name="adj4" fmla="val 15926418"/>
              <a:gd name="adj5" fmla="val 5469"/>
            </a:avLst>
          </a:prstGeom>
          <a:gradFill flip="none" rotWithShape="1">
            <a:gsLst>
              <a:gs pos="0">
                <a:srgbClr val="B9B9CF">
                  <a:shade val="30000"/>
                  <a:satMod val="115000"/>
                </a:srgbClr>
              </a:gs>
              <a:gs pos="50000">
                <a:srgbClr val="B9B9CF">
                  <a:shade val="67500"/>
                  <a:satMod val="115000"/>
                </a:srgbClr>
              </a:gs>
              <a:gs pos="100000">
                <a:srgbClr val="B9B9C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Google Shape;140;g6cb3bbafe2_0_24">
            <a:extLst>
              <a:ext uri="{FF2B5EF4-FFF2-40B4-BE49-F238E27FC236}">
                <a16:creationId xmlns:a16="http://schemas.microsoft.com/office/drawing/2014/main" id="{4C2EA1C8-8B72-BF4D-8713-9A2F555A0D95}"/>
              </a:ext>
            </a:extLst>
          </p:cNvPr>
          <p:cNvSpPr/>
          <p:nvPr/>
        </p:nvSpPr>
        <p:spPr>
          <a:xfrm>
            <a:off x="2324985" y="168042"/>
            <a:ext cx="6733953" cy="449684"/>
          </a:xfrm>
          <a:prstGeom prst="homePlate">
            <a:avLst>
              <a:gd name="adj" fmla="val 50000"/>
            </a:avLst>
          </a:prstGeom>
          <a:solidFill>
            <a:srgbClr val="E6E6EE"/>
          </a:solidFill>
          <a:ln w="349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tx1"/>
                </a:solidFill>
              </a:rPr>
              <a:t>Processus de modélisation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A2F176-462C-4F8F-A7EE-C5058C7D2902}"/>
              </a:ext>
            </a:extLst>
          </p:cNvPr>
          <p:cNvSpPr/>
          <p:nvPr/>
        </p:nvSpPr>
        <p:spPr>
          <a:xfrm>
            <a:off x="-1" y="0"/>
            <a:ext cx="2232000" cy="5143500"/>
          </a:xfrm>
          <a:prstGeom prst="rect">
            <a:avLst/>
          </a:prstGeom>
          <a:solidFill>
            <a:srgbClr val="5E5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76F68F-478F-425A-9B42-92695EB75702}"/>
              </a:ext>
            </a:extLst>
          </p:cNvPr>
          <p:cNvSpPr txBox="1"/>
          <p:nvPr/>
        </p:nvSpPr>
        <p:spPr>
          <a:xfrm>
            <a:off x="3223" y="78574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CCD6FC"/>
                </a:solidFill>
              </a:defRPr>
            </a:lvl1pPr>
          </a:lstStyle>
          <a:p>
            <a:r>
              <a:rPr lang="fr-FR" dirty="0"/>
              <a:t>Introduction</a:t>
            </a:r>
          </a:p>
        </p:txBody>
      </p:sp>
      <p:pic>
        <p:nvPicPr>
          <p:cNvPr id="6" name="Image 5" descr="Une image contenant signe&#10;&#10;Description générée automatiquement">
            <a:extLst>
              <a:ext uri="{FF2B5EF4-FFF2-40B4-BE49-F238E27FC236}">
                <a16:creationId xmlns:a16="http://schemas.microsoft.com/office/drawing/2014/main" id="{0F987B7F-22F5-4BC4-B1C2-368724E9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7" y="26070"/>
            <a:ext cx="792600" cy="7926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23BAD0A-9B66-4641-9E9A-FC75A1F7C7AB}"/>
              </a:ext>
            </a:extLst>
          </p:cNvPr>
          <p:cNvSpPr txBox="1"/>
          <p:nvPr/>
        </p:nvSpPr>
        <p:spPr>
          <a:xfrm>
            <a:off x="-21792" y="2724265"/>
            <a:ext cx="2232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Compétences acquises et difficultés rencontrés</a:t>
            </a:r>
          </a:p>
        </p:txBody>
      </p:sp>
      <p:sp>
        <p:nvSpPr>
          <p:cNvPr id="3" name="Organigramme : Disque magnétique 2">
            <a:extLst>
              <a:ext uri="{FF2B5EF4-FFF2-40B4-BE49-F238E27FC236}">
                <a16:creationId xmlns:a16="http://schemas.microsoft.com/office/drawing/2014/main" id="{B34218C8-49B5-4076-A5E8-7F14547C3B48}"/>
              </a:ext>
            </a:extLst>
          </p:cNvPr>
          <p:cNvSpPr/>
          <p:nvPr/>
        </p:nvSpPr>
        <p:spPr>
          <a:xfrm>
            <a:off x="4624117" y="1347590"/>
            <a:ext cx="1800000" cy="900000"/>
          </a:xfrm>
          <a:prstGeom prst="flowChartMagneticDisk">
            <a:avLst/>
          </a:prstGeom>
          <a:gradFill flip="none" rotWithShape="1">
            <a:gsLst>
              <a:gs pos="0">
                <a:srgbClr val="336699">
                  <a:shade val="30000"/>
                  <a:satMod val="115000"/>
                </a:srgbClr>
              </a:gs>
              <a:gs pos="50000">
                <a:srgbClr val="336699">
                  <a:shade val="67500"/>
                  <a:satMod val="115000"/>
                </a:srgbClr>
              </a:gs>
              <a:gs pos="100000">
                <a:srgbClr val="336699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rgbClr val="E6E6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1C7C3C-2C30-479F-9B61-D8FE027A2E58}"/>
              </a:ext>
            </a:extLst>
          </p:cNvPr>
          <p:cNvSpPr/>
          <p:nvPr/>
        </p:nvSpPr>
        <p:spPr>
          <a:xfrm>
            <a:off x="2253790" y="818670"/>
            <a:ext cx="40158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Rappel : l’utilisateur cliquera-t-il sur la publicité ?</a:t>
            </a:r>
          </a:p>
        </p:txBody>
      </p:sp>
      <p:sp>
        <p:nvSpPr>
          <p:cNvPr id="25" name="Flèche : en arc 24">
            <a:extLst>
              <a:ext uri="{FF2B5EF4-FFF2-40B4-BE49-F238E27FC236}">
                <a16:creationId xmlns:a16="http://schemas.microsoft.com/office/drawing/2014/main" id="{BE47BB85-86FD-4144-B767-7E2CC8B89918}"/>
              </a:ext>
            </a:extLst>
          </p:cNvPr>
          <p:cNvSpPr/>
          <p:nvPr/>
        </p:nvSpPr>
        <p:spPr>
          <a:xfrm rot="10800000">
            <a:off x="4084116" y="3769982"/>
            <a:ext cx="1080000" cy="1080000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gradFill flip="none" rotWithShape="1">
            <a:gsLst>
              <a:gs pos="0">
                <a:srgbClr val="B9B9CF">
                  <a:shade val="30000"/>
                  <a:satMod val="115000"/>
                </a:srgbClr>
              </a:gs>
              <a:gs pos="50000">
                <a:srgbClr val="B9B9CF">
                  <a:shade val="67500"/>
                  <a:satMod val="115000"/>
                </a:srgbClr>
              </a:gs>
              <a:gs pos="100000">
                <a:srgbClr val="B9B9CF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Organigramme : Disque magnétique 4">
            <a:extLst>
              <a:ext uri="{FF2B5EF4-FFF2-40B4-BE49-F238E27FC236}">
                <a16:creationId xmlns:a16="http://schemas.microsoft.com/office/drawing/2014/main" id="{9EE8A7F9-CE09-4F32-A218-94509C96599D}"/>
              </a:ext>
            </a:extLst>
          </p:cNvPr>
          <p:cNvSpPr/>
          <p:nvPr/>
        </p:nvSpPr>
        <p:spPr>
          <a:xfrm>
            <a:off x="2824117" y="2652035"/>
            <a:ext cx="1800000" cy="792000"/>
          </a:xfrm>
          <a:prstGeom prst="flowChartMagneticDisk">
            <a:avLst/>
          </a:prstGeom>
          <a:gradFill flip="none" rotWithShape="1">
            <a:gsLst>
              <a:gs pos="0">
                <a:srgbClr val="3F7FBF">
                  <a:shade val="30000"/>
                  <a:satMod val="115000"/>
                </a:srgbClr>
              </a:gs>
              <a:gs pos="50000">
                <a:srgbClr val="3F7FBF">
                  <a:shade val="67500"/>
                  <a:satMod val="115000"/>
                </a:srgbClr>
              </a:gs>
              <a:gs pos="100000">
                <a:srgbClr val="3F7FB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E6E6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/>
              <a:t>Jeu d’apprentissage (70 %)</a:t>
            </a:r>
          </a:p>
        </p:txBody>
      </p:sp>
      <p:sp>
        <p:nvSpPr>
          <p:cNvPr id="26" name="Organigramme : Disque magnétique 25">
            <a:extLst>
              <a:ext uri="{FF2B5EF4-FFF2-40B4-BE49-F238E27FC236}">
                <a16:creationId xmlns:a16="http://schemas.microsoft.com/office/drawing/2014/main" id="{B3102ACA-A18A-47EA-9524-878CA3445F09}"/>
              </a:ext>
            </a:extLst>
          </p:cNvPr>
          <p:cNvSpPr/>
          <p:nvPr/>
        </p:nvSpPr>
        <p:spPr>
          <a:xfrm>
            <a:off x="6424117" y="2652035"/>
            <a:ext cx="1800000" cy="792000"/>
          </a:xfrm>
          <a:prstGeom prst="flowChartMagneticDisk">
            <a:avLst/>
          </a:prstGeom>
          <a:gradFill flip="none" rotWithShape="1">
            <a:gsLst>
              <a:gs pos="0">
                <a:srgbClr val="3F7FBF">
                  <a:shade val="30000"/>
                  <a:satMod val="115000"/>
                </a:srgbClr>
              </a:gs>
              <a:gs pos="50000">
                <a:srgbClr val="3F7FBF">
                  <a:shade val="67500"/>
                  <a:satMod val="115000"/>
                </a:srgbClr>
              </a:gs>
              <a:gs pos="100000">
                <a:srgbClr val="3F7FB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E6E6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/>
              <a:t>Jeu de test (30 %)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CE876E7-A5DD-4753-B8CC-5475564689BA}"/>
              </a:ext>
            </a:extLst>
          </p:cNvPr>
          <p:cNvSpPr/>
          <p:nvPr/>
        </p:nvSpPr>
        <p:spPr>
          <a:xfrm>
            <a:off x="4753650" y="3680284"/>
            <a:ext cx="1540933" cy="60581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rgbClr val="E6E6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Modèle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9C29222-613D-4585-A134-C2A39871E2CE}"/>
              </a:ext>
            </a:extLst>
          </p:cNvPr>
          <p:cNvSpPr/>
          <p:nvPr/>
        </p:nvSpPr>
        <p:spPr>
          <a:xfrm>
            <a:off x="6783290" y="4449925"/>
            <a:ext cx="1540933" cy="605818"/>
          </a:xfrm>
          <a:prstGeom prst="roundRect">
            <a:avLst/>
          </a:prstGeom>
          <a:solidFill>
            <a:srgbClr val="008080"/>
          </a:solidFill>
          <a:ln>
            <a:solidFill>
              <a:srgbClr val="D5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Résultats</a:t>
            </a:r>
          </a:p>
          <a:p>
            <a:pPr algn="ctr"/>
            <a:r>
              <a:rPr lang="fr-FR" dirty="0"/>
              <a:t>(click ou non)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DD1CBF4-29CF-4EF6-9617-E72424DAF5CC}"/>
              </a:ext>
            </a:extLst>
          </p:cNvPr>
          <p:cNvSpPr/>
          <p:nvPr/>
        </p:nvSpPr>
        <p:spPr>
          <a:xfrm>
            <a:off x="2824117" y="4276955"/>
            <a:ext cx="1540933" cy="79397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E6E6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Cross - validation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AA574F-CC9D-4FAC-B061-DE1444B26CF6}"/>
              </a:ext>
            </a:extLst>
          </p:cNvPr>
          <p:cNvSpPr/>
          <p:nvPr/>
        </p:nvSpPr>
        <p:spPr>
          <a:xfrm>
            <a:off x="6336804" y="801133"/>
            <a:ext cx="2803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1A416A"/>
                </a:solidFill>
              </a:rPr>
              <a:t>Données labélisées </a:t>
            </a:r>
          </a:p>
          <a:p>
            <a:r>
              <a:rPr lang="fr-FR" i="1" dirty="0">
                <a:solidFill>
                  <a:srgbClr val="1A416A"/>
                </a:solidFill>
                <a:sym typeface="Wingdings" panose="05000000000000000000" pitchFamily="2" charset="2"/>
              </a:rPr>
              <a:t>     Apprentissage </a:t>
            </a:r>
            <a:r>
              <a:rPr lang="fr-FR" b="1" i="1" dirty="0">
                <a:solidFill>
                  <a:srgbClr val="1A416A"/>
                </a:solidFill>
                <a:sym typeface="Wingdings" panose="05000000000000000000" pitchFamily="2" charset="2"/>
              </a:rPr>
              <a:t>supervisée</a:t>
            </a:r>
            <a:r>
              <a:rPr lang="fr-FR" i="1" dirty="0">
                <a:solidFill>
                  <a:srgbClr val="1A416A"/>
                </a:solidFill>
              </a:rPr>
              <a:t> 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BAF6778-287C-4B37-A74B-DFC29E8BBF18}"/>
              </a:ext>
            </a:extLst>
          </p:cNvPr>
          <p:cNvSpPr txBox="1"/>
          <p:nvPr/>
        </p:nvSpPr>
        <p:spPr>
          <a:xfrm>
            <a:off x="-7752" y="3187977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Conclusion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280308C-2E1B-497E-A804-45D918526A73}"/>
              </a:ext>
            </a:extLst>
          </p:cNvPr>
          <p:cNvSpPr txBox="1"/>
          <p:nvPr/>
        </p:nvSpPr>
        <p:spPr>
          <a:xfrm>
            <a:off x="-10566" y="1061220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Etat de l’art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AEEEF0E-CC65-49D7-A2FD-AABCFA57FE05}"/>
              </a:ext>
            </a:extLst>
          </p:cNvPr>
          <p:cNvSpPr txBox="1"/>
          <p:nvPr/>
        </p:nvSpPr>
        <p:spPr>
          <a:xfrm>
            <a:off x="-4528" y="134285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Présentation de données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2A12193-274C-48A9-BB5D-7ACE8CE66B74}"/>
              </a:ext>
            </a:extLst>
          </p:cNvPr>
          <p:cNvSpPr txBox="1"/>
          <p:nvPr/>
        </p:nvSpPr>
        <p:spPr>
          <a:xfrm>
            <a:off x="-4528" y="1619853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Préparation de données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A197BB8-3CB1-4E64-A2D4-E274599FE9C4}"/>
              </a:ext>
            </a:extLst>
          </p:cNvPr>
          <p:cNvSpPr txBox="1"/>
          <p:nvPr/>
        </p:nvSpPr>
        <p:spPr>
          <a:xfrm>
            <a:off x="-7752" y="1896852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Exploration de données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1371D8E-4B36-48A8-8CED-6D35CFCFE925}"/>
              </a:ext>
            </a:extLst>
          </p:cNvPr>
          <p:cNvSpPr txBox="1"/>
          <p:nvPr/>
        </p:nvSpPr>
        <p:spPr>
          <a:xfrm>
            <a:off x="-17398" y="244726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Conduite de projet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B0F1A64-39D1-4D3B-A5A0-848563093AA8}"/>
              </a:ext>
            </a:extLst>
          </p:cNvPr>
          <p:cNvSpPr txBox="1"/>
          <p:nvPr/>
        </p:nvSpPr>
        <p:spPr>
          <a:xfrm>
            <a:off x="0" y="2178486"/>
            <a:ext cx="2232000" cy="276999"/>
          </a:xfrm>
          <a:prstGeom prst="rect">
            <a:avLst/>
          </a:prstGeom>
          <a:solidFill>
            <a:srgbClr val="CCD6FC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3C467A"/>
                </a:solidFill>
              </a:defRPr>
            </a:lvl1pPr>
          </a:lstStyle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395322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0;g6cb3bbafe2_0_24">
            <a:extLst>
              <a:ext uri="{FF2B5EF4-FFF2-40B4-BE49-F238E27FC236}">
                <a16:creationId xmlns:a16="http://schemas.microsoft.com/office/drawing/2014/main" id="{4C2EA1C8-8B72-BF4D-8713-9A2F555A0D95}"/>
              </a:ext>
            </a:extLst>
          </p:cNvPr>
          <p:cNvSpPr/>
          <p:nvPr/>
        </p:nvSpPr>
        <p:spPr>
          <a:xfrm>
            <a:off x="2324985" y="168042"/>
            <a:ext cx="6733953" cy="449684"/>
          </a:xfrm>
          <a:prstGeom prst="homePlate">
            <a:avLst>
              <a:gd name="adj" fmla="val 50000"/>
            </a:avLst>
          </a:prstGeom>
          <a:solidFill>
            <a:srgbClr val="E6E6EE"/>
          </a:solidFill>
          <a:ln w="349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2000" b="1" dirty="0"/>
              <a:t>Data </a:t>
            </a:r>
            <a:r>
              <a:rPr lang="fr-FR" sz="2000" b="1" dirty="0" err="1"/>
              <a:t>preprocessing</a:t>
            </a:r>
            <a:r>
              <a:rPr lang="fr-FR" sz="2000" b="1" dirty="0"/>
              <a:t> pour la modélisation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A2F176-462C-4F8F-A7EE-C5058C7D2902}"/>
              </a:ext>
            </a:extLst>
          </p:cNvPr>
          <p:cNvSpPr/>
          <p:nvPr/>
        </p:nvSpPr>
        <p:spPr>
          <a:xfrm>
            <a:off x="-1" y="0"/>
            <a:ext cx="2232000" cy="5143500"/>
          </a:xfrm>
          <a:prstGeom prst="rect">
            <a:avLst/>
          </a:prstGeom>
          <a:solidFill>
            <a:srgbClr val="5E5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76F68F-478F-425A-9B42-92695EB75702}"/>
              </a:ext>
            </a:extLst>
          </p:cNvPr>
          <p:cNvSpPr txBox="1"/>
          <p:nvPr/>
        </p:nvSpPr>
        <p:spPr>
          <a:xfrm>
            <a:off x="3223" y="78574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CCD6FC"/>
                </a:solidFill>
              </a:defRPr>
            </a:lvl1pPr>
          </a:lstStyle>
          <a:p>
            <a:r>
              <a:rPr lang="fr-FR" dirty="0"/>
              <a:t>Introduction</a:t>
            </a:r>
          </a:p>
        </p:txBody>
      </p:sp>
      <p:pic>
        <p:nvPicPr>
          <p:cNvPr id="6" name="Image 5" descr="Une image contenant signe&#10;&#10;Description générée automatiquement">
            <a:extLst>
              <a:ext uri="{FF2B5EF4-FFF2-40B4-BE49-F238E27FC236}">
                <a16:creationId xmlns:a16="http://schemas.microsoft.com/office/drawing/2014/main" id="{0F987B7F-22F5-4BC4-B1C2-368724E9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7" y="26070"/>
            <a:ext cx="792600" cy="7926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23BAD0A-9B66-4641-9E9A-FC75A1F7C7AB}"/>
              </a:ext>
            </a:extLst>
          </p:cNvPr>
          <p:cNvSpPr txBox="1"/>
          <p:nvPr/>
        </p:nvSpPr>
        <p:spPr>
          <a:xfrm>
            <a:off x="-21792" y="2724265"/>
            <a:ext cx="2232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Compétences acquises et difficultés rencontrés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F60373D-8510-4A10-AEBE-E85D083A8EC2}"/>
              </a:ext>
            </a:extLst>
          </p:cNvPr>
          <p:cNvSpPr txBox="1"/>
          <p:nvPr/>
        </p:nvSpPr>
        <p:spPr>
          <a:xfrm>
            <a:off x="2324985" y="1358633"/>
            <a:ext cx="1775638" cy="1404640"/>
          </a:xfrm>
          <a:prstGeom prst="roundRect">
            <a:avLst/>
          </a:prstGeom>
          <a:solidFill>
            <a:srgbClr val="6E8590"/>
          </a:solidFill>
        </p:spPr>
        <p:txBody>
          <a:bodyPr wrap="square" rtlCol="0">
            <a:spAutoFit/>
          </a:bodyPr>
          <a:lstStyle/>
          <a:p>
            <a:endParaRPr lang="fr-FR" sz="1050" dirty="0"/>
          </a:p>
          <a:p>
            <a:pPr algn="ctr"/>
            <a:r>
              <a:rPr lang="fr-FR" dirty="0">
                <a:solidFill>
                  <a:schemeClr val="bg1"/>
                </a:solidFill>
              </a:rPr>
              <a:t>Trop grand nombre de variables explicatives</a:t>
            </a:r>
          </a:p>
          <a:p>
            <a:pPr algn="ctr"/>
            <a:endParaRPr lang="fr-FR" sz="10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9F8314C-A184-4E5A-8BBE-EF2470D843D7}"/>
              </a:ext>
            </a:extLst>
          </p:cNvPr>
          <p:cNvSpPr txBox="1"/>
          <p:nvPr/>
        </p:nvSpPr>
        <p:spPr>
          <a:xfrm>
            <a:off x="-7752" y="3187977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Conclusion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444D1C6-D6A0-4CA2-9764-2BBEB5C0066F}"/>
              </a:ext>
            </a:extLst>
          </p:cNvPr>
          <p:cNvSpPr txBox="1"/>
          <p:nvPr/>
        </p:nvSpPr>
        <p:spPr>
          <a:xfrm>
            <a:off x="-10566" y="1061220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Etat de l’art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5D48BDD-0178-4A51-88BE-3A6833356775}"/>
              </a:ext>
            </a:extLst>
          </p:cNvPr>
          <p:cNvSpPr txBox="1"/>
          <p:nvPr/>
        </p:nvSpPr>
        <p:spPr>
          <a:xfrm>
            <a:off x="-4528" y="134285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Présentation de données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19C58D-67B1-40AC-844E-072A6B8EB9F9}"/>
              </a:ext>
            </a:extLst>
          </p:cNvPr>
          <p:cNvSpPr txBox="1"/>
          <p:nvPr/>
        </p:nvSpPr>
        <p:spPr>
          <a:xfrm>
            <a:off x="-4528" y="1619853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Préparation de données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54FAC0F-2C0D-4382-92B6-757EEC7D9135}"/>
              </a:ext>
            </a:extLst>
          </p:cNvPr>
          <p:cNvSpPr txBox="1"/>
          <p:nvPr/>
        </p:nvSpPr>
        <p:spPr>
          <a:xfrm>
            <a:off x="-7752" y="1896852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Exploration de données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B8CA2F6-0ACB-4E22-AB66-5E9154DC5E71}"/>
              </a:ext>
            </a:extLst>
          </p:cNvPr>
          <p:cNvSpPr txBox="1"/>
          <p:nvPr/>
        </p:nvSpPr>
        <p:spPr>
          <a:xfrm>
            <a:off x="-17398" y="244726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Conduite de projet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9D97CE5-638F-42DE-9623-C25B7B2FA5F9}"/>
              </a:ext>
            </a:extLst>
          </p:cNvPr>
          <p:cNvSpPr txBox="1"/>
          <p:nvPr/>
        </p:nvSpPr>
        <p:spPr>
          <a:xfrm>
            <a:off x="0" y="2178486"/>
            <a:ext cx="2232000" cy="276999"/>
          </a:xfrm>
          <a:prstGeom prst="rect">
            <a:avLst/>
          </a:prstGeom>
          <a:solidFill>
            <a:srgbClr val="CCD6FC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3C467A"/>
                </a:solidFill>
              </a:defRPr>
            </a:lvl1pPr>
          </a:lstStyle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Modélisation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6B7A5B-85B6-4D73-AD76-3AC4A7FCD70F}"/>
              </a:ext>
            </a:extLst>
          </p:cNvPr>
          <p:cNvSpPr/>
          <p:nvPr/>
        </p:nvSpPr>
        <p:spPr>
          <a:xfrm>
            <a:off x="4583136" y="1392193"/>
            <a:ext cx="21462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rgbClr val="6E8590"/>
                </a:solidFill>
              </a:rPr>
              <a:t>Mise en place d’une SVD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1735276-3C42-4C00-88F7-F5CF2FD66F50}"/>
              </a:ext>
            </a:extLst>
          </p:cNvPr>
          <p:cNvSpPr txBox="1"/>
          <p:nvPr/>
        </p:nvSpPr>
        <p:spPr>
          <a:xfrm>
            <a:off x="7211855" y="1333351"/>
            <a:ext cx="1775638" cy="1404000"/>
          </a:xfrm>
          <a:prstGeom prst="roundRect">
            <a:avLst/>
          </a:prstGeom>
          <a:solidFill>
            <a:srgbClr val="6E8590"/>
          </a:solidFill>
        </p:spPr>
        <p:txBody>
          <a:bodyPr wrap="square" rtlCol="0">
            <a:spAutoFit/>
          </a:bodyPr>
          <a:lstStyle/>
          <a:p>
            <a:endParaRPr lang="fr-FR" sz="1050" dirty="0"/>
          </a:p>
          <a:p>
            <a:pPr algn="ctr"/>
            <a:r>
              <a:rPr lang="fr-FR" dirty="0">
                <a:solidFill>
                  <a:schemeClr val="bg1"/>
                </a:solidFill>
              </a:rPr>
              <a:t>Passage d’environ  à  variables</a:t>
            </a:r>
          </a:p>
          <a:p>
            <a:pPr algn="ctr"/>
            <a:endParaRPr lang="fr-FR" sz="10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7136347-EF87-49A7-A9D6-330FF9BEDD68}"/>
              </a:ext>
            </a:extLst>
          </p:cNvPr>
          <p:cNvSpPr txBox="1"/>
          <p:nvPr/>
        </p:nvSpPr>
        <p:spPr>
          <a:xfrm>
            <a:off x="2324985" y="3229822"/>
            <a:ext cx="1775638" cy="1404000"/>
          </a:xfrm>
          <a:prstGeom prst="roundRect">
            <a:avLst/>
          </a:prstGeom>
          <a:solidFill>
            <a:srgbClr val="6E8590"/>
          </a:solidFill>
        </p:spPr>
        <p:txBody>
          <a:bodyPr wrap="square" rtlCol="0">
            <a:spAutoFit/>
          </a:bodyPr>
          <a:lstStyle/>
          <a:p>
            <a:endParaRPr lang="fr-FR" sz="1050" dirty="0"/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dirty="0">
                <a:solidFill>
                  <a:schemeClr val="bg1"/>
                </a:solidFill>
              </a:rPr>
              <a:t>Données déséquilibrées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1% de click</a:t>
            </a:r>
          </a:p>
          <a:p>
            <a:pPr algn="ctr"/>
            <a:endParaRPr lang="fr-FR" sz="10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7DA814-F244-4AB7-9182-7DB6A9EE0FF1}"/>
              </a:ext>
            </a:extLst>
          </p:cNvPr>
          <p:cNvSpPr/>
          <p:nvPr/>
        </p:nvSpPr>
        <p:spPr>
          <a:xfrm>
            <a:off x="4540238" y="3220269"/>
            <a:ext cx="223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rgbClr val="6E8590"/>
                </a:solidFill>
              </a:rPr>
              <a:t>Mise en place d’un </a:t>
            </a:r>
            <a:r>
              <a:rPr lang="fr-FR" sz="1800" dirty="0" err="1">
                <a:solidFill>
                  <a:srgbClr val="6E8590"/>
                </a:solidFill>
              </a:rPr>
              <a:t>oversampling</a:t>
            </a:r>
            <a:endParaRPr lang="fr-FR" sz="1800" dirty="0">
              <a:solidFill>
                <a:srgbClr val="6E859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DD88BF2-6856-4C9B-A90C-F6D40791930B}"/>
              </a:ext>
            </a:extLst>
          </p:cNvPr>
          <p:cNvSpPr txBox="1"/>
          <p:nvPr/>
        </p:nvSpPr>
        <p:spPr>
          <a:xfrm>
            <a:off x="7211855" y="3204541"/>
            <a:ext cx="1775638" cy="1404000"/>
          </a:xfrm>
          <a:prstGeom prst="roundRect">
            <a:avLst/>
          </a:prstGeom>
          <a:solidFill>
            <a:srgbClr val="6E8590"/>
          </a:solidFill>
        </p:spPr>
        <p:txBody>
          <a:bodyPr wrap="square" rtlCol="0">
            <a:spAutoFit/>
          </a:bodyPr>
          <a:lstStyle/>
          <a:p>
            <a:endParaRPr lang="fr-FR" sz="800" dirty="0"/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dirty="0">
                <a:solidFill>
                  <a:schemeClr val="bg1"/>
                </a:solidFill>
              </a:rPr>
              <a:t>Passage d’environ  à  variables</a:t>
            </a:r>
          </a:p>
          <a:p>
            <a:pPr algn="ctr"/>
            <a:endParaRPr lang="fr-FR" sz="1000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C8AFF76-5A43-4207-831D-C7355E27AA11}"/>
              </a:ext>
            </a:extLst>
          </p:cNvPr>
          <p:cNvSpPr/>
          <p:nvPr/>
        </p:nvSpPr>
        <p:spPr>
          <a:xfrm>
            <a:off x="4191674" y="2035351"/>
            <a:ext cx="2929317" cy="143135"/>
          </a:xfrm>
          <a:prstGeom prst="rightArrow">
            <a:avLst/>
          </a:prstGeom>
          <a:solidFill>
            <a:srgbClr val="6E859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A3A3699E-005D-40B8-B20D-FECBCE68C3BA}"/>
              </a:ext>
            </a:extLst>
          </p:cNvPr>
          <p:cNvSpPr/>
          <p:nvPr/>
        </p:nvSpPr>
        <p:spPr>
          <a:xfrm>
            <a:off x="4191580" y="3860254"/>
            <a:ext cx="2929317" cy="143135"/>
          </a:xfrm>
          <a:prstGeom prst="rightArrow">
            <a:avLst/>
          </a:prstGeom>
          <a:solidFill>
            <a:srgbClr val="6E859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254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0;g6cb3bbafe2_0_24">
            <a:extLst>
              <a:ext uri="{FF2B5EF4-FFF2-40B4-BE49-F238E27FC236}">
                <a16:creationId xmlns:a16="http://schemas.microsoft.com/office/drawing/2014/main" id="{4C2EA1C8-8B72-BF4D-8713-9A2F555A0D95}"/>
              </a:ext>
            </a:extLst>
          </p:cNvPr>
          <p:cNvSpPr/>
          <p:nvPr/>
        </p:nvSpPr>
        <p:spPr>
          <a:xfrm>
            <a:off x="2324985" y="168042"/>
            <a:ext cx="6733953" cy="449684"/>
          </a:xfrm>
          <a:prstGeom prst="homePlate">
            <a:avLst>
              <a:gd name="adj" fmla="val 50000"/>
            </a:avLst>
          </a:prstGeom>
          <a:solidFill>
            <a:srgbClr val="E6E6EE"/>
          </a:solidFill>
          <a:ln w="349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tx1"/>
                </a:solidFill>
              </a:rPr>
              <a:t>Modélisation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A2F176-462C-4F8F-A7EE-C5058C7D2902}"/>
              </a:ext>
            </a:extLst>
          </p:cNvPr>
          <p:cNvSpPr/>
          <p:nvPr/>
        </p:nvSpPr>
        <p:spPr>
          <a:xfrm>
            <a:off x="-1" y="0"/>
            <a:ext cx="2232000" cy="5143500"/>
          </a:xfrm>
          <a:prstGeom prst="rect">
            <a:avLst/>
          </a:prstGeom>
          <a:solidFill>
            <a:srgbClr val="5E5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76F68F-478F-425A-9B42-92695EB75702}"/>
              </a:ext>
            </a:extLst>
          </p:cNvPr>
          <p:cNvSpPr txBox="1"/>
          <p:nvPr/>
        </p:nvSpPr>
        <p:spPr>
          <a:xfrm>
            <a:off x="3223" y="78574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CCD6FC"/>
                </a:solidFill>
              </a:defRPr>
            </a:lvl1pPr>
          </a:lstStyle>
          <a:p>
            <a:r>
              <a:rPr lang="fr-FR" dirty="0"/>
              <a:t>Introduction</a:t>
            </a:r>
          </a:p>
        </p:txBody>
      </p:sp>
      <p:pic>
        <p:nvPicPr>
          <p:cNvPr id="6" name="Image 5" descr="Une image contenant signe&#10;&#10;Description générée automatiquement">
            <a:extLst>
              <a:ext uri="{FF2B5EF4-FFF2-40B4-BE49-F238E27FC236}">
                <a16:creationId xmlns:a16="http://schemas.microsoft.com/office/drawing/2014/main" id="{0F987B7F-22F5-4BC4-B1C2-368724E9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7" y="26070"/>
            <a:ext cx="792600" cy="7926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23BAD0A-9B66-4641-9E9A-FC75A1F7C7AB}"/>
              </a:ext>
            </a:extLst>
          </p:cNvPr>
          <p:cNvSpPr txBox="1"/>
          <p:nvPr/>
        </p:nvSpPr>
        <p:spPr>
          <a:xfrm>
            <a:off x="-21792" y="2724265"/>
            <a:ext cx="2232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Compétences acquises et difficultés rencontrés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F0B0075-2A76-4F83-AD70-76041DB1F01F}"/>
              </a:ext>
            </a:extLst>
          </p:cNvPr>
          <p:cNvSpPr txBox="1"/>
          <p:nvPr/>
        </p:nvSpPr>
        <p:spPr>
          <a:xfrm>
            <a:off x="-7752" y="3187977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Conclusion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3A968FC-F588-4707-B877-2D0EE59F0F93}"/>
              </a:ext>
            </a:extLst>
          </p:cNvPr>
          <p:cNvSpPr txBox="1"/>
          <p:nvPr/>
        </p:nvSpPr>
        <p:spPr>
          <a:xfrm>
            <a:off x="-10566" y="1061220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Etat de l’art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74AE8DB-9F56-40A5-98F0-F09CD713DF78}"/>
              </a:ext>
            </a:extLst>
          </p:cNvPr>
          <p:cNvSpPr txBox="1"/>
          <p:nvPr/>
        </p:nvSpPr>
        <p:spPr>
          <a:xfrm>
            <a:off x="-4528" y="134285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Présentation de données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DF34E5D-95F0-48C5-95B2-9B90080C91EF}"/>
              </a:ext>
            </a:extLst>
          </p:cNvPr>
          <p:cNvSpPr txBox="1"/>
          <p:nvPr/>
        </p:nvSpPr>
        <p:spPr>
          <a:xfrm>
            <a:off x="-4528" y="1619853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Préparation de données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88FC9B5-A7D8-4C70-8F90-19A6CDDB5819}"/>
              </a:ext>
            </a:extLst>
          </p:cNvPr>
          <p:cNvSpPr txBox="1"/>
          <p:nvPr/>
        </p:nvSpPr>
        <p:spPr>
          <a:xfrm>
            <a:off x="-7752" y="1896852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Exploration de données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F60C444-C70A-45DD-8C55-D61BAC80A96D}"/>
              </a:ext>
            </a:extLst>
          </p:cNvPr>
          <p:cNvSpPr txBox="1"/>
          <p:nvPr/>
        </p:nvSpPr>
        <p:spPr>
          <a:xfrm>
            <a:off x="-17398" y="244726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Conduite de projet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56BC051-E6EC-4848-9F62-DCAECAFBFA9E}"/>
              </a:ext>
            </a:extLst>
          </p:cNvPr>
          <p:cNvSpPr txBox="1"/>
          <p:nvPr/>
        </p:nvSpPr>
        <p:spPr>
          <a:xfrm>
            <a:off x="0" y="2178486"/>
            <a:ext cx="2232000" cy="276999"/>
          </a:xfrm>
          <a:prstGeom prst="rect">
            <a:avLst/>
          </a:prstGeom>
          <a:solidFill>
            <a:srgbClr val="CCD6FC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3C467A"/>
                </a:solidFill>
              </a:defRPr>
            </a:lvl1pPr>
          </a:lstStyle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Modélisation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F62274-A6E7-48F4-A18C-83EE7097C5E9}"/>
              </a:ext>
            </a:extLst>
          </p:cNvPr>
          <p:cNvSpPr/>
          <p:nvPr/>
        </p:nvSpPr>
        <p:spPr>
          <a:xfrm>
            <a:off x="2324985" y="1061220"/>
            <a:ext cx="66248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5E5D8B"/>
              </a:buClr>
              <a:buFont typeface="Wingdings" panose="05000000000000000000" pitchFamily="2" charset="2"/>
              <a:buChar char="Ø"/>
            </a:pPr>
            <a:r>
              <a:rPr lang="fr-FR" sz="2000" dirty="0"/>
              <a:t>2 modèles de classification ont été choisis pour la prédiction du « click »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4FEEDCC-8998-4D56-9C2A-053B2A7295E5}"/>
              </a:ext>
            </a:extLst>
          </p:cNvPr>
          <p:cNvSpPr txBox="1"/>
          <p:nvPr/>
        </p:nvSpPr>
        <p:spPr>
          <a:xfrm>
            <a:off x="2324985" y="1855320"/>
            <a:ext cx="662480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2450" lvl="5" indent="-285750">
              <a:buClr>
                <a:srgbClr val="B9B9CF"/>
              </a:buClr>
              <a:buFont typeface="Wingdings" panose="05000000000000000000" pitchFamily="2" charset="2"/>
              <a:buChar char="§"/>
            </a:pPr>
            <a:r>
              <a:rPr lang="fr-FR" sz="1800" dirty="0"/>
              <a:t>SVM</a:t>
            </a:r>
          </a:p>
          <a:p>
            <a:pPr marL="552450" lvl="5" indent="-285750">
              <a:buClr>
                <a:srgbClr val="B9B9CF"/>
              </a:buClr>
              <a:buFont typeface="Wingdings" panose="05000000000000000000" pitchFamily="2" charset="2"/>
              <a:buChar char="§"/>
            </a:pPr>
            <a:endParaRPr lang="fr-FR" sz="1000" dirty="0"/>
          </a:p>
          <a:p>
            <a:pPr marL="552450" lvl="5" indent="-285750">
              <a:buClr>
                <a:srgbClr val="B9B9CF"/>
              </a:buClr>
              <a:buFont typeface="Wingdings" panose="05000000000000000000" pitchFamily="2" charset="2"/>
              <a:buChar char="§"/>
            </a:pPr>
            <a:r>
              <a:rPr lang="fr-FR" sz="1800" dirty="0" err="1"/>
              <a:t>Random</a:t>
            </a:r>
            <a:r>
              <a:rPr lang="fr-FR" sz="1800" dirty="0"/>
              <a:t> Forest</a:t>
            </a:r>
          </a:p>
          <a:p>
            <a:pPr marL="552450" lvl="5" indent="-285750">
              <a:buClr>
                <a:srgbClr val="B9B9CF"/>
              </a:buClr>
              <a:buFont typeface="Wingdings" panose="05000000000000000000" pitchFamily="2" charset="2"/>
              <a:buChar char="§"/>
            </a:pPr>
            <a:endParaRPr lang="fr-FR" sz="1000" dirty="0"/>
          </a:p>
          <a:p>
            <a:pPr marL="552450" lvl="5" indent="-285750">
              <a:buClr>
                <a:srgbClr val="B9B9CF"/>
              </a:buClr>
              <a:buFont typeface="Wingdings" panose="05000000000000000000" pitchFamily="2" charset="2"/>
              <a:buChar char="§"/>
            </a:pPr>
            <a:r>
              <a:rPr lang="fr-FR" sz="1800" dirty="0"/>
              <a:t>Régression logistique</a:t>
            </a:r>
          </a:p>
          <a:p>
            <a:pPr marL="552450" lvl="5" indent="-285750">
              <a:buClr>
                <a:srgbClr val="B9B9CF"/>
              </a:buClr>
              <a:buFont typeface="Wingdings" panose="05000000000000000000" pitchFamily="2" charset="2"/>
              <a:buChar char="§"/>
            </a:pPr>
            <a:endParaRPr lang="fr-FR" sz="1000" dirty="0"/>
          </a:p>
          <a:p>
            <a:pPr marL="552450" lvl="5" indent="-285750">
              <a:buClr>
                <a:srgbClr val="B9B9CF"/>
              </a:buClr>
              <a:buFont typeface="Wingdings" panose="05000000000000000000" pitchFamily="2" charset="2"/>
              <a:buChar char="§"/>
            </a:pPr>
            <a:r>
              <a:rPr lang="fr-FR" sz="1800" dirty="0" err="1"/>
              <a:t>Naive</a:t>
            </a:r>
            <a:r>
              <a:rPr lang="fr-FR" sz="1800" dirty="0"/>
              <a:t> bayes</a:t>
            </a:r>
          </a:p>
          <a:p>
            <a:pPr marL="552450" lvl="5" indent="-285750">
              <a:buClr>
                <a:srgbClr val="B9B9CF"/>
              </a:buClr>
              <a:buFont typeface="Wingdings" panose="05000000000000000000" pitchFamily="2" charset="2"/>
              <a:buChar char="§"/>
            </a:pPr>
            <a:endParaRPr lang="fr-FR" sz="1000" dirty="0"/>
          </a:p>
          <a:p>
            <a:pPr marL="552450" lvl="5" indent="-285750">
              <a:buClr>
                <a:srgbClr val="B9B9CF"/>
              </a:buClr>
              <a:buFont typeface="Wingdings" panose="05000000000000000000" pitchFamily="2" charset="2"/>
              <a:buChar char="§"/>
            </a:pPr>
            <a:r>
              <a:rPr lang="fr-FR" sz="1800" dirty="0" err="1"/>
              <a:t>Multilayer</a:t>
            </a:r>
            <a:r>
              <a:rPr lang="fr-FR" sz="1800" dirty="0"/>
              <a:t> perceptron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4F45B71-6A35-4B50-881D-7B4B7162DD76}"/>
              </a:ext>
            </a:extLst>
          </p:cNvPr>
          <p:cNvSpPr/>
          <p:nvPr/>
        </p:nvSpPr>
        <p:spPr>
          <a:xfrm>
            <a:off x="2324985" y="4252356"/>
            <a:ext cx="6624806" cy="64698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chemeClr val="bg1">
                    <a:lumMod val="50000"/>
                  </a:schemeClr>
                </a:solidFill>
              </a:rPr>
              <a:t>Ces modèles ont été testés via </a:t>
            </a:r>
            <a:r>
              <a:rPr lang="fr-FR" sz="1600" b="1" i="1" dirty="0">
                <a:solidFill>
                  <a:schemeClr val="bg1">
                    <a:lumMod val="50000"/>
                  </a:schemeClr>
                </a:solidFill>
              </a:rPr>
              <a:t>cross-validation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</a:rPr>
              <a:t> en trouvant les meilleurs paramètres via </a:t>
            </a:r>
            <a:r>
              <a:rPr lang="fr-FR" sz="1600" b="1" i="1" dirty="0" err="1">
                <a:solidFill>
                  <a:schemeClr val="bg1">
                    <a:lumMod val="50000"/>
                  </a:schemeClr>
                </a:solidFill>
              </a:rPr>
              <a:t>GridSearch</a:t>
            </a:r>
            <a:r>
              <a:rPr lang="fr-FR" sz="1600" i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7651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0;g6cb3bbafe2_0_24">
            <a:extLst>
              <a:ext uri="{FF2B5EF4-FFF2-40B4-BE49-F238E27FC236}">
                <a16:creationId xmlns:a16="http://schemas.microsoft.com/office/drawing/2014/main" id="{4C2EA1C8-8B72-BF4D-8713-9A2F555A0D95}"/>
              </a:ext>
            </a:extLst>
          </p:cNvPr>
          <p:cNvSpPr/>
          <p:nvPr/>
        </p:nvSpPr>
        <p:spPr>
          <a:xfrm>
            <a:off x="2324985" y="168042"/>
            <a:ext cx="6733953" cy="449684"/>
          </a:xfrm>
          <a:prstGeom prst="homePlate">
            <a:avLst>
              <a:gd name="adj" fmla="val 50000"/>
            </a:avLst>
          </a:prstGeom>
          <a:solidFill>
            <a:srgbClr val="E6E6EE"/>
          </a:solidFill>
          <a:ln w="349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2000" b="1" dirty="0">
                <a:solidFill>
                  <a:schemeClr val="tx1"/>
                </a:solidFill>
              </a:rPr>
              <a:t>Métriques de performance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A2F176-462C-4F8F-A7EE-C5058C7D2902}"/>
              </a:ext>
            </a:extLst>
          </p:cNvPr>
          <p:cNvSpPr/>
          <p:nvPr/>
        </p:nvSpPr>
        <p:spPr>
          <a:xfrm>
            <a:off x="-1" y="0"/>
            <a:ext cx="2232000" cy="5143500"/>
          </a:xfrm>
          <a:prstGeom prst="rect">
            <a:avLst/>
          </a:prstGeom>
          <a:solidFill>
            <a:srgbClr val="5E5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76F68F-478F-425A-9B42-92695EB75702}"/>
              </a:ext>
            </a:extLst>
          </p:cNvPr>
          <p:cNvSpPr txBox="1"/>
          <p:nvPr/>
        </p:nvSpPr>
        <p:spPr>
          <a:xfrm>
            <a:off x="3223" y="78574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CCD6FC"/>
                </a:solidFill>
              </a:defRPr>
            </a:lvl1pPr>
          </a:lstStyle>
          <a:p>
            <a:r>
              <a:rPr lang="fr-FR" dirty="0"/>
              <a:t>Introduction</a:t>
            </a:r>
          </a:p>
        </p:txBody>
      </p:sp>
      <p:pic>
        <p:nvPicPr>
          <p:cNvPr id="6" name="Image 5" descr="Une image contenant signe&#10;&#10;Description générée automatiquement">
            <a:extLst>
              <a:ext uri="{FF2B5EF4-FFF2-40B4-BE49-F238E27FC236}">
                <a16:creationId xmlns:a16="http://schemas.microsoft.com/office/drawing/2014/main" id="{0F987B7F-22F5-4BC4-B1C2-368724E9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7" y="26070"/>
            <a:ext cx="792600" cy="7926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23BAD0A-9B66-4641-9E9A-FC75A1F7C7AB}"/>
              </a:ext>
            </a:extLst>
          </p:cNvPr>
          <p:cNvSpPr txBox="1"/>
          <p:nvPr/>
        </p:nvSpPr>
        <p:spPr>
          <a:xfrm>
            <a:off x="-21792" y="2724265"/>
            <a:ext cx="2232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Compétences acquises et difficultés rencontrés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EB027C0-DC84-4405-940C-47D0217C1147}"/>
              </a:ext>
            </a:extLst>
          </p:cNvPr>
          <p:cNvSpPr txBox="1"/>
          <p:nvPr/>
        </p:nvSpPr>
        <p:spPr>
          <a:xfrm>
            <a:off x="-7752" y="3187977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Conclusion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503D37B-34E2-4207-BC51-16C3A7DC8684}"/>
              </a:ext>
            </a:extLst>
          </p:cNvPr>
          <p:cNvSpPr txBox="1"/>
          <p:nvPr/>
        </p:nvSpPr>
        <p:spPr>
          <a:xfrm>
            <a:off x="-10566" y="1061220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Etat de l’art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755682B-E7DE-474D-8286-CB87088B3612}"/>
              </a:ext>
            </a:extLst>
          </p:cNvPr>
          <p:cNvSpPr txBox="1"/>
          <p:nvPr/>
        </p:nvSpPr>
        <p:spPr>
          <a:xfrm>
            <a:off x="-4528" y="134285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Présentation de données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5A3E8F6-2E4D-4EE3-B123-BE5E6BDC8CEA}"/>
              </a:ext>
            </a:extLst>
          </p:cNvPr>
          <p:cNvSpPr txBox="1"/>
          <p:nvPr/>
        </p:nvSpPr>
        <p:spPr>
          <a:xfrm>
            <a:off x="-4528" y="1619853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Préparation de données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9319C78-14B5-4650-8F1B-6CE3CB753DBB}"/>
              </a:ext>
            </a:extLst>
          </p:cNvPr>
          <p:cNvSpPr txBox="1"/>
          <p:nvPr/>
        </p:nvSpPr>
        <p:spPr>
          <a:xfrm>
            <a:off x="-7752" y="1896852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Exploration de données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4EE7EDA-6F09-41C1-B09A-E6B83035CE49}"/>
              </a:ext>
            </a:extLst>
          </p:cNvPr>
          <p:cNvSpPr txBox="1"/>
          <p:nvPr/>
        </p:nvSpPr>
        <p:spPr>
          <a:xfrm>
            <a:off x="-17398" y="244726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Conduite de projet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DEA603-E71D-4CC3-9DE6-E22AC14A1D0E}"/>
              </a:ext>
            </a:extLst>
          </p:cNvPr>
          <p:cNvSpPr txBox="1"/>
          <p:nvPr/>
        </p:nvSpPr>
        <p:spPr>
          <a:xfrm>
            <a:off x="0" y="2178486"/>
            <a:ext cx="2232000" cy="276999"/>
          </a:xfrm>
          <a:prstGeom prst="rect">
            <a:avLst/>
          </a:prstGeom>
          <a:solidFill>
            <a:srgbClr val="CCD6FC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3C467A"/>
                </a:solidFill>
              </a:defRPr>
            </a:lvl1pPr>
          </a:lstStyle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Modélisation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5D168E-D65D-4ACD-A4A9-2A5D5207259E}"/>
              </a:ext>
            </a:extLst>
          </p:cNvPr>
          <p:cNvSpPr/>
          <p:nvPr/>
        </p:nvSpPr>
        <p:spPr>
          <a:xfrm>
            <a:off x="2324985" y="1061220"/>
            <a:ext cx="66248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5E5D8B"/>
              </a:buClr>
              <a:buFont typeface="Wingdings" panose="05000000000000000000" pitchFamily="2" charset="2"/>
              <a:buChar char="Ø"/>
            </a:pPr>
            <a:r>
              <a:rPr lang="fr-FR" sz="2000" dirty="0"/>
              <a:t>2 principales métriques de performance utilisées :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EAE6C3C-EF2A-412E-9F67-573DCE85CD8D}"/>
              </a:ext>
            </a:extLst>
          </p:cNvPr>
          <p:cNvSpPr txBox="1"/>
          <p:nvPr/>
        </p:nvSpPr>
        <p:spPr>
          <a:xfrm>
            <a:off x="2324985" y="1855320"/>
            <a:ext cx="6624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2450" lvl="5" indent="-285750">
              <a:buClr>
                <a:srgbClr val="B9B9CF"/>
              </a:buClr>
              <a:buFont typeface="Wingdings" panose="05000000000000000000" pitchFamily="2" charset="2"/>
              <a:buChar char="§"/>
            </a:pPr>
            <a:r>
              <a:rPr lang="fr-FR" sz="1800" dirty="0"/>
              <a:t>F1-Score</a:t>
            </a:r>
          </a:p>
          <a:p>
            <a:pPr marL="552450" lvl="5" indent="-285750">
              <a:buClr>
                <a:srgbClr val="B9B9CF"/>
              </a:buClr>
              <a:buFont typeface="Wingdings" panose="05000000000000000000" pitchFamily="2" charset="2"/>
              <a:buChar char="§"/>
            </a:pPr>
            <a:endParaRPr lang="fr-FR" sz="1800" dirty="0"/>
          </a:p>
          <a:p>
            <a:pPr marL="552450" lvl="5" indent="-285750">
              <a:buClr>
                <a:srgbClr val="B9B9CF"/>
              </a:buClr>
              <a:buFont typeface="Wingdings" panose="05000000000000000000" pitchFamily="2" charset="2"/>
              <a:buChar char="§"/>
            </a:pPr>
            <a:r>
              <a:rPr lang="fr-FR" sz="1800" dirty="0"/>
              <a:t>Matrice de confusion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965D9FA6-CB86-41C3-A0C9-5027D48E8301}"/>
              </a:ext>
            </a:extLst>
          </p:cNvPr>
          <p:cNvSpPr/>
          <p:nvPr/>
        </p:nvSpPr>
        <p:spPr>
          <a:xfrm>
            <a:off x="2324985" y="3855847"/>
            <a:ext cx="6624806" cy="3745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chemeClr val="bg1">
                    <a:lumMod val="50000"/>
                  </a:schemeClr>
                </a:solidFill>
              </a:rPr>
              <a:t>Résultats à mettre </a:t>
            </a:r>
          </a:p>
        </p:txBody>
      </p:sp>
    </p:spTree>
    <p:extLst>
      <p:ext uri="{BB962C8B-B14F-4D97-AF65-F5344CB8AC3E}">
        <p14:creationId xmlns:p14="http://schemas.microsoft.com/office/powerpoint/2010/main" val="373442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0;g6cb3bbafe2_0_24">
            <a:extLst>
              <a:ext uri="{FF2B5EF4-FFF2-40B4-BE49-F238E27FC236}">
                <a16:creationId xmlns:a16="http://schemas.microsoft.com/office/drawing/2014/main" id="{4C2EA1C8-8B72-BF4D-8713-9A2F555A0D95}"/>
              </a:ext>
            </a:extLst>
          </p:cNvPr>
          <p:cNvSpPr/>
          <p:nvPr/>
        </p:nvSpPr>
        <p:spPr>
          <a:xfrm>
            <a:off x="2324985" y="168042"/>
            <a:ext cx="6733953" cy="449684"/>
          </a:xfrm>
          <a:prstGeom prst="homePlate">
            <a:avLst>
              <a:gd name="adj" fmla="val 50000"/>
            </a:avLst>
          </a:prstGeom>
          <a:solidFill>
            <a:srgbClr val="E6E6EE"/>
          </a:solidFill>
          <a:ln w="349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tx1"/>
                </a:solidFill>
              </a:rPr>
              <a:t>Algorithme pour la correction des erreurs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A2F176-462C-4F8F-A7EE-C5058C7D2902}"/>
              </a:ext>
            </a:extLst>
          </p:cNvPr>
          <p:cNvSpPr/>
          <p:nvPr/>
        </p:nvSpPr>
        <p:spPr>
          <a:xfrm>
            <a:off x="-1" y="0"/>
            <a:ext cx="2232000" cy="5143500"/>
          </a:xfrm>
          <a:prstGeom prst="rect">
            <a:avLst/>
          </a:prstGeom>
          <a:solidFill>
            <a:srgbClr val="5E5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76F68F-478F-425A-9B42-92695EB75702}"/>
              </a:ext>
            </a:extLst>
          </p:cNvPr>
          <p:cNvSpPr txBox="1"/>
          <p:nvPr/>
        </p:nvSpPr>
        <p:spPr>
          <a:xfrm>
            <a:off x="3223" y="78574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CCD6FC"/>
                </a:solidFill>
              </a:defRPr>
            </a:lvl1pPr>
          </a:lstStyle>
          <a:p>
            <a:r>
              <a:rPr lang="fr-FR" dirty="0"/>
              <a:t>Introduction</a:t>
            </a:r>
          </a:p>
        </p:txBody>
      </p:sp>
      <p:pic>
        <p:nvPicPr>
          <p:cNvPr id="6" name="Image 5" descr="Une image contenant signe&#10;&#10;Description générée automatiquement">
            <a:extLst>
              <a:ext uri="{FF2B5EF4-FFF2-40B4-BE49-F238E27FC236}">
                <a16:creationId xmlns:a16="http://schemas.microsoft.com/office/drawing/2014/main" id="{0F987B7F-22F5-4BC4-B1C2-368724E9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7" y="26070"/>
            <a:ext cx="792600" cy="7926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23BAD0A-9B66-4641-9E9A-FC75A1F7C7AB}"/>
              </a:ext>
            </a:extLst>
          </p:cNvPr>
          <p:cNvSpPr txBox="1"/>
          <p:nvPr/>
        </p:nvSpPr>
        <p:spPr>
          <a:xfrm>
            <a:off x="-21792" y="2724265"/>
            <a:ext cx="2232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Compétences acquises et difficultés rencontrés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81D1E35-FC18-4E5B-86BA-E76891AFAA43}"/>
              </a:ext>
            </a:extLst>
          </p:cNvPr>
          <p:cNvSpPr txBox="1"/>
          <p:nvPr/>
        </p:nvSpPr>
        <p:spPr>
          <a:xfrm>
            <a:off x="-7752" y="3187977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Conclusion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A8D13CD-9144-4CCE-85CF-8576F367623D}"/>
              </a:ext>
            </a:extLst>
          </p:cNvPr>
          <p:cNvSpPr txBox="1"/>
          <p:nvPr/>
        </p:nvSpPr>
        <p:spPr>
          <a:xfrm>
            <a:off x="-10566" y="1061220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Etat de l’art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1EC940E-E8E3-4228-8FBC-6CDDC137A48A}"/>
              </a:ext>
            </a:extLst>
          </p:cNvPr>
          <p:cNvSpPr txBox="1"/>
          <p:nvPr/>
        </p:nvSpPr>
        <p:spPr>
          <a:xfrm>
            <a:off x="-4528" y="134285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Présentation de données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364234D-AC6A-488B-B8C7-4FA7C9EA1670}"/>
              </a:ext>
            </a:extLst>
          </p:cNvPr>
          <p:cNvSpPr txBox="1"/>
          <p:nvPr/>
        </p:nvSpPr>
        <p:spPr>
          <a:xfrm>
            <a:off x="-4528" y="1619853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Préparation de données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9BB447F-AF53-4357-9AB8-840AAF637D68}"/>
              </a:ext>
            </a:extLst>
          </p:cNvPr>
          <p:cNvSpPr txBox="1"/>
          <p:nvPr/>
        </p:nvSpPr>
        <p:spPr>
          <a:xfrm>
            <a:off x="-7752" y="1896852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Exploration de données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6B9D48B-249A-4224-B2F4-E0A28A8CB08F}"/>
              </a:ext>
            </a:extLst>
          </p:cNvPr>
          <p:cNvSpPr txBox="1"/>
          <p:nvPr/>
        </p:nvSpPr>
        <p:spPr>
          <a:xfrm>
            <a:off x="-17398" y="244726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Conduite de projet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21DA945-8008-4582-AECE-1C582370C384}"/>
              </a:ext>
            </a:extLst>
          </p:cNvPr>
          <p:cNvSpPr txBox="1"/>
          <p:nvPr/>
        </p:nvSpPr>
        <p:spPr>
          <a:xfrm>
            <a:off x="0" y="2178486"/>
            <a:ext cx="2232000" cy="276999"/>
          </a:xfrm>
          <a:prstGeom prst="rect">
            <a:avLst/>
          </a:prstGeom>
          <a:solidFill>
            <a:srgbClr val="CCD6FC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3C467A"/>
                </a:solidFill>
              </a:defRPr>
            </a:lvl1pPr>
          </a:lstStyle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Modélisation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698A92-F5FE-4540-B764-A54A9940EDDC}"/>
              </a:ext>
            </a:extLst>
          </p:cNvPr>
          <p:cNvSpPr/>
          <p:nvPr/>
        </p:nvSpPr>
        <p:spPr>
          <a:xfrm>
            <a:off x="2324985" y="1610455"/>
            <a:ext cx="6649082" cy="3067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FR" sz="1600" dirty="0">
                <a:latin typeface="Calibri" panose="020F0502020204030204" pitchFamily="34" charset="0"/>
              </a:rPr>
              <a:t>On entraine notre modèle sur l’échantillon d’apprentissage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FR" sz="1600" dirty="0">
                <a:latin typeface="Calibri" panose="020F0502020204030204" pitchFamily="34" charset="0"/>
              </a:rPr>
              <a:t>On teste le modèle sur l’échantillon de test.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FR" sz="1600" dirty="0">
                <a:latin typeface="Calibri" panose="020F0502020204030204" pitchFamily="34" charset="0"/>
              </a:rPr>
              <a:t>On calcule les métriques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FR" sz="1600" dirty="0">
                <a:latin typeface="Calibri" panose="020F0502020204030204" pitchFamily="34" charset="0"/>
              </a:rPr>
              <a:t>On Analyse les erreurs (faux négatifs et faux positifs) et de les corriger :</a:t>
            </a:r>
          </a:p>
          <a:p>
            <a:pPr marL="355600"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latin typeface="Calibri" panose="020F0502020204030204" pitchFamily="34" charset="0"/>
              </a:rPr>
              <a:t>on prend les 20 % des inputs sur lesquels notre modèle s’est planté dans l’échantillon de test et les rajouter dans l’échantillon d’apprentissage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600" dirty="0">
              <a:latin typeface="Calibri" panose="020F0502020204030204" pitchFamily="34" charset="0"/>
            </a:endParaRPr>
          </a:p>
          <a:p>
            <a:pPr marL="266700" indent="-266700"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latin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fr-FR" sz="1600" dirty="0">
                <a:latin typeface="Calibri" panose="020F0502020204030204" pitchFamily="34" charset="0"/>
              </a:rPr>
              <a:t>On recommence et continue ça jusqu’à obtenir un score qu’on souhaite obtenir.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0F34BE-B6E4-425D-AA74-ACEFAD4F7A0D}"/>
              </a:ext>
            </a:extLst>
          </p:cNvPr>
          <p:cNvSpPr txBox="1"/>
          <p:nvPr/>
        </p:nvSpPr>
        <p:spPr>
          <a:xfrm>
            <a:off x="2324985" y="821703"/>
            <a:ext cx="6730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5E5D8B"/>
                </a:solidFill>
              </a:rPr>
              <a:t>Idée : </a:t>
            </a:r>
            <a:r>
              <a:rPr lang="fr-FR" sz="1600" dirty="0">
                <a:solidFill>
                  <a:srgbClr val="5E5D8B"/>
                </a:solidFill>
                <a:latin typeface="Calibri" panose="020F0502020204030204" pitchFamily="34" charset="0"/>
              </a:rPr>
              <a:t>corriger petit à petit les erreurs que le modèle fait jusqu’à obtenir un F1-score qu’on souhaite obtenir</a:t>
            </a:r>
            <a:endParaRPr lang="fr-FR" sz="1600" dirty="0">
              <a:solidFill>
                <a:srgbClr val="5E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666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3">
            <a:extLst>
              <a:ext uri="{FF2B5EF4-FFF2-40B4-BE49-F238E27FC236}">
                <a16:creationId xmlns:a16="http://schemas.microsoft.com/office/drawing/2014/main" id="{AF265B51-6FBF-4B06-90F0-81BF5A777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1712019"/>
              </p:ext>
            </p:extLst>
          </p:nvPr>
        </p:nvGraphicFramePr>
        <p:xfrm>
          <a:off x="3238278" y="998373"/>
          <a:ext cx="7289462" cy="3832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Google Shape;140;g6cb3bbafe2_0_24">
            <a:extLst>
              <a:ext uri="{FF2B5EF4-FFF2-40B4-BE49-F238E27FC236}">
                <a16:creationId xmlns:a16="http://schemas.microsoft.com/office/drawing/2014/main" id="{4C2EA1C8-8B72-BF4D-8713-9A2F555A0D95}"/>
              </a:ext>
            </a:extLst>
          </p:cNvPr>
          <p:cNvSpPr/>
          <p:nvPr/>
        </p:nvSpPr>
        <p:spPr>
          <a:xfrm>
            <a:off x="2324985" y="168042"/>
            <a:ext cx="6733953" cy="449684"/>
          </a:xfrm>
          <a:prstGeom prst="homePlate">
            <a:avLst>
              <a:gd name="adj" fmla="val 50000"/>
            </a:avLst>
          </a:prstGeom>
          <a:solidFill>
            <a:srgbClr val="E6E6EE"/>
          </a:solidFill>
          <a:ln w="349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tx1"/>
                </a:solidFill>
              </a:rPr>
              <a:t>Etapes de la démarche projet 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A2F176-462C-4F8F-A7EE-C5058C7D2902}"/>
              </a:ext>
            </a:extLst>
          </p:cNvPr>
          <p:cNvSpPr/>
          <p:nvPr/>
        </p:nvSpPr>
        <p:spPr>
          <a:xfrm>
            <a:off x="-1" y="0"/>
            <a:ext cx="2232000" cy="5143500"/>
          </a:xfrm>
          <a:prstGeom prst="rect">
            <a:avLst/>
          </a:prstGeom>
          <a:solidFill>
            <a:srgbClr val="5E5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76F68F-478F-425A-9B42-92695EB75702}"/>
              </a:ext>
            </a:extLst>
          </p:cNvPr>
          <p:cNvSpPr txBox="1"/>
          <p:nvPr/>
        </p:nvSpPr>
        <p:spPr>
          <a:xfrm>
            <a:off x="3223" y="78574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CCD6FC"/>
                </a:solidFill>
              </a:defRPr>
            </a:lvl1pPr>
          </a:lstStyle>
          <a:p>
            <a:r>
              <a:rPr lang="fr-FR" dirty="0"/>
              <a:t>Introduction</a:t>
            </a:r>
          </a:p>
        </p:txBody>
      </p:sp>
      <p:pic>
        <p:nvPicPr>
          <p:cNvPr id="6" name="Image 5" descr="Une image contenant signe&#10;&#10;Description générée automatiquement">
            <a:extLst>
              <a:ext uri="{FF2B5EF4-FFF2-40B4-BE49-F238E27FC236}">
                <a16:creationId xmlns:a16="http://schemas.microsoft.com/office/drawing/2014/main" id="{0F987B7F-22F5-4BC4-B1C2-368724E91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197" y="26070"/>
            <a:ext cx="792600" cy="792600"/>
          </a:xfrm>
          <a:prstGeom prst="rect">
            <a:avLst/>
          </a:prstGeom>
        </p:spPr>
      </p:pic>
      <p:pic>
        <p:nvPicPr>
          <p:cNvPr id="18" name="Image 17" descr="Une image contenant signe&#10;&#10;Description générée automatiquement">
            <a:extLst>
              <a:ext uri="{FF2B5EF4-FFF2-40B4-BE49-F238E27FC236}">
                <a16:creationId xmlns:a16="http://schemas.microsoft.com/office/drawing/2014/main" id="{762D5B4E-BC45-4616-86F8-996D497CBD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7381" y="3045066"/>
            <a:ext cx="1075089" cy="1075089"/>
          </a:xfrm>
          <a:prstGeom prst="rect">
            <a:avLst/>
          </a:prstGeom>
        </p:spPr>
      </p:pic>
      <p:sp>
        <p:nvSpPr>
          <p:cNvPr id="19" name="Flèche : en arc 18">
            <a:extLst>
              <a:ext uri="{FF2B5EF4-FFF2-40B4-BE49-F238E27FC236}">
                <a16:creationId xmlns:a16="http://schemas.microsoft.com/office/drawing/2014/main" id="{3D83A245-F6D2-4E18-BF06-2C584DE916DC}"/>
              </a:ext>
            </a:extLst>
          </p:cNvPr>
          <p:cNvSpPr/>
          <p:nvPr/>
        </p:nvSpPr>
        <p:spPr>
          <a:xfrm rot="3881461" flipV="1">
            <a:off x="2810972" y="2322611"/>
            <a:ext cx="2520000" cy="2520000"/>
          </a:xfrm>
          <a:prstGeom prst="circularArrow">
            <a:avLst>
              <a:gd name="adj1" fmla="val 4688"/>
              <a:gd name="adj2" fmla="val 299029"/>
              <a:gd name="adj3" fmla="val 2517914"/>
              <a:gd name="adj4" fmla="val 15857517"/>
              <a:gd name="adj5" fmla="val 5469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Flèche : en arc 19">
            <a:extLst>
              <a:ext uri="{FF2B5EF4-FFF2-40B4-BE49-F238E27FC236}">
                <a16:creationId xmlns:a16="http://schemas.microsoft.com/office/drawing/2014/main" id="{B0944303-CA2D-4832-8C30-01CC11F900F6}"/>
              </a:ext>
            </a:extLst>
          </p:cNvPr>
          <p:cNvSpPr/>
          <p:nvPr/>
        </p:nvSpPr>
        <p:spPr>
          <a:xfrm rot="3955538" flipH="1">
            <a:off x="2824298" y="2335937"/>
            <a:ext cx="2520000" cy="2520000"/>
          </a:xfrm>
          <a:prstGeom prst="circularArrow">
            <a:avLst>
              <a:gd name="adj1" fmla="val 4688"/>
              <a:gd name="adj2" fmla="val 299029"/>
              <a:gd name="adj3" fmla="val 2517914"/>
              <a:gd name="adj4" fmla="val 15857517"/>
              <a:gd name="adj5" fmla="val 5469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B9FCE30-29C8-4AE9-990F-CA3623A3F846}"/>
              </a:ext>
            </a:extLst>
          </p:cNvPr>
          <p:cNvSpPr txBox="1"/>
          <p:nvPr/>
        </p:nvSpPr>
        <p:spPr>
          <a:xfrm>
            <a:off x="3495370" y="3249688"/>
            <a:ext cx="154557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</a:p>
          <a:p>
            <a:endParaRPr lang="fr-FR" sz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1200" dirty="0"/>
              <a:t>Bilan sur chaque période</a:t>
            </a:r>
          </a:p>
        </p:txBody>
      </p:sp>
      <p:sp>
        <p:nvSpPr>
          <p:cNvPr id="9" name="Phylactère : pensées 8">
            <a:extLst>
              <a:ext uri="{FF2B5EF4-FFF2-40B4-BE49-F238E27FC236}">
                <a16:creationId xmlns:a16="http://schemas.microsoft.com/office/drawing/2014/main" id="{DEBFA1D2-B45C-4153-98C8-3D3BDE29F625}"/>
              </a:ext>
            </a:extLst>
          </p:cNvPr>
          <p:cNvSpPr/>
          <p:nvPr/>
        </p:nvSpPr>
        <p:spPr>
          <a:xfrm>
            <a:off x="2823341" y="1400775"/>
            <a:ext cx="1344058" cy="547462"/>
          </a:xfrm>
          <a:prstGeom prst="cloudCallout">
            <a:avLst>
              <a:gd name="adj1" fmla="val -56234"/>
              <a:gd name="adj2" fmla="val 264192"/>
            </a:avLst>
          </a:prstGeom>
          <a:solidFill>
            <a:srgbClr val="14145D"/>
          </a:solidFill>
          <a:ln>
            <a:solidFill>
              <a:srgbClr val="1413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Besoin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5778635-17AC-4C98-810F-04535C2A7B74}"/>
              </a:ext>
            </a:extLst>
          </p:cNvPr>
          <p:cNvSpPr txBox="1"/>
          <p:nvPr/>
        </p:nvSpPr>
        <p:spPr>
          <a:xfrm>
            <a:off x="0" y="2447266"/>
            <a:ext cx="2232000" cy="276999"/>
          </a:xfrm>
          <a:prstGeom prst="rect">
            <a:avLst/>
          </a:prstGeom>
          <a:solidFill>
            <a:srgbClr val="CCD6FC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3C467A"/>
                </a:solidFill>
              </a:defRPr>
            </a:lvl1pPr>
          </a:lstStyle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Conduite de projet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A6FB3B9-0C9B-4A7B-9EB2-6F3019976878}"/>
              </a:ext>
            </a:extLst>
          </p:cNvPr>
          <p:cNvSpPr txBox="1"/>
          <p:nvPr/>
        </p:nvSpPr>
        <p:spPr>
          <a:xfrm>
            <a:off x="-21792" y="2724265"/>
            <a:ext cx="2232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Compétences acquises et difficultés rencontrés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BF2DBEB-30B1-4418-9528-BF71CB7D8305}"/>
              </a:ext>
            </a:extLst>
          </p:cNvPr>
          <p:cNvSpPr txBox="1"/>
          <p:nvPr/>
        </p:nvSpPr>
        <p:spPr>
          <a:xfrm>
            <a:off x="-7752" y="3187977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Conclusion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EBE8768-44AB-45A8-8C49-47FF47E82FCD}"/>
              </a:ext>
            </a:extLst>
          </p:cNvPr>
          <p:cNvSpPr txBox="1"/>
          <p:nvPr/>
        </p:nvSpPr>
        <p:spPr>
          <a:xfrm>
            <a:off x="-10566" y="1061220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Etat de l’art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94B2C88-318E-4AFB-8600-2101ED82BBB9}"/>
              </a:ext>
            </a:extLst>
          </p:cNvPr>
          <p:cNvSpPr txBox="1"/>
          <p:nvPr/>
        </p:nvSpPr>
        <p:spPr>
          <a:xfrm>
            <a:off x="-4528" y="134285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Présentation de données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D5FC3C1-EEE8-43D9-A949-0D9A029BA1C7}"/>
              </a:ext>
            </a:extLst>
          </p:cNvPr>
          <p:cNvSpPr txBox="1"/>
          <p:nvPr/>
        </p:nvSpPr>
        <p:spPr>
          <a:xfrm>
            <a:off x="-4528" y="1619853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Préparation de données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138061C-6252-447C-ADDB-A622E33CCA8F}"/>
              </a:ext>
            </a:extLst>
          </p:cNvPr>
          <p:cNvSpPr txBox="1"/>
          <p:nvPr/>
        </p:nvSpPr>
        <p:spPr>
          <a:xfrm>
            <a:off x="-7752" y="1896852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Exploration de données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8FD86FE-DE58-4721-9118-6E297D7C8D19}"/>
              </a:ext>
            </a:extLst>
          </p:cNvPr>
          <p:cNvSpPr txBox="1"/>
          <p:nvPr/>
        </p:nvSpPr>
        <p:spPr>
          <a:xfrm>
            <a:off x="-15647" y="217848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4280173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0;g6cb3bbafe2_0_24">
            <a:extLst>
              <a:ext uri="{FF2B5EF4-FFF2-40B4-BE49-F238E27FC236}">
                <a16:creationId xmlns:a16="http://schemas.microsoft.com/office/drawing/2014/main" id="{4C2EA1C8-8B72-BF4D-8713-9A2F555A0D95}"/>
              </a:ext>
            </a:extLst>
          </p:cNvPr>
          <p:cNvSpPr/>
          <p:nvPr/>
        </p:nvSpPr>
        <p:spPr>
          <a:xfrm>
            <a:off x="2324985" y="168042"/>
            <a:ext cx="6733953" cy="449684"/>
          </a:xfrm>
          <a:prstGeom prst="homePlate">
            <a:avLst>
              <a:gd name="adj" fmla="val 50000"/>
            </a:avLst>
          </a:prstGeom>
          <a:solidFill>
            <a:srgbClr val="E6E6EE"/>
          </a:solidFill>
          <a:ln w="349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tx1"/>
                </a:solidFill>
              </a:rPr>
              <a:t>Outils utilisés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A2F176-462C-4F8F-A7EE-C5058C7D2902}"/>
              </a:ext>
            </a:extLst>
          </p:cNvPr>
          <p:cNvSpPr/>
          <p:nvPr/>
        </p:nvSpPr>
        <p:spPr>
          <a:xfrm>
            <a:off x="-1" y="0"/>
            <a:ext cx="2232000" cy="5143500"/>
          </a:xfrm>
          <a:prstGeom prst="rect">
            <a:avLst/>
          </a:prstGeom>
          <a:solidFill>
            <a:srgbClr val="5E5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76F68F-478F-425A-9B42-92695EB75702}"/>
              </a:ext>
            </a:extLst>
          </p:cNvPr>
          <p:cNvSpPr txBox="1"/>
          <p:nvPr/>
        </p:nvSpPr>
        <p:spPr>
          <a:xfrm>
            <a:off x="3223" y="78574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CCD6FC"/>
                </a:solidFill>
              </a:defRPr>
            </a:lvl1pPr>
          </a:lstStyle>
          <a:p>
            <a:r>
              <a:rPr lang="fr-FR" dirty="0"/>
              <a:t>Introduction</a:t>
            </a:r>
          </a:p>
        </p:txBody>
      </p:sp>
      <p:pic>
        <p:nvPicPr>
          <p:cNvPr id="6" name="Image 5" descr="Une image contenant signe&#10;&#10;Description générée automatiquement">
            <a:extLst>
              <a:ext uri="{FF2B5EF4-FFF2-40B4-BE49-F238E27FC236}">
                <a16:creationId xmlns:a16="http://schemas.microsoft.com/office/drawing/2014/main" id="{0F987B7F-22F5-4BC4-B1C2-368724E9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7" y="26070"/>
            <a:ext cx="792600" cy="792600"/>
          </a:xfrm>
          <a:prstGeom prst="rect">
            <a:avLst/>
          </a:prstGeom>
        </p:spPr>
      </p:pic>
      <p:graphicFrame>
        <p:nvGraphicFramePr>
          <p:cNvPr id="15" name="Diagram 5">
            <a:extLst>
              <a:ext uri="{FF2B5EF4-FFF2-40B4-BE49-F238E27FC236}">
                <a16:creationId xmlns:a16="http://schemas.microsoft.com/office/drawing/2014/main" id="{5CF166A4-E2FE-4F6A-89BE-E7F4A6DF3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804456"/>
              </p:ext>
            </p:extLst>
          </p:nvPr>
        </p:nvGraphicFramePr>
        <p:xfrm>
          <a:off x="2379558" y="1062743"/>
          <a:ext cx="6624806" cy="3508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Image 11" descr="Une image contenant dessin, lumière, horloge&#10;&#10;Description générée automatiquement">
            <a:extLst>
              <a:ext uri="{FF2B5EF4-FFF2-40B4-BE49-F238E27FC236}">
                <a16:creationId xmlns:a16="http://schemas.microsoft.com/office/drawing/2014/main" id="{2F8FDE31-33CB-4306-BC6F-4B2389A277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5880" y="1779624"/>
            <a:ext cx="879000" cy="308529"/>
          </a:xfrm>
          <a:prstGeom prst="rect">
            <a:avLst/>
          </a:prstGeom>
        </p:spPr>
      </p:pic>
      <p:pic>
        <p:nvPicPr>
          <p:cNvPr id="17" name="Image 16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157CDB85-D40C-4410-A133-0F071DF1C0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7800" y="2314654"/>
            <a:ext cx="879000" cy="360158"/>
          </a:xfrm>
          <a:prstGeom prst="rect">
            <a:avLst/>
          </a:prstGeom>
        </p:spPr>
      </p:pic>
      <p:pic>
        <p:nvPicPr>
          <p:cNvPr id="19" name="Image 18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E51C6DA9-61EF-4967-B530-8ECC7F1340F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599" r="25929"/>
          <a:stretch/>
        </p:blipFill>
        <p:spPr>
          <a:xfrm>
            <a:off x="3699215" y="1758352"/>
            <a:ext cx="721514" cy="759934"/>
          </a:xfrm>
          <a:prstGeom prst="rect">
            <a:avLst/>
          </a:prstGeom>
        </p:spPr>
      </p:pic>
      <p:pic>
        <p:nvPicPr>
          <p:cNvPr id="21" name="Image 20" descr="Une image contenant horloge, dessin&#10;&#10;Description générée automatiquement">
            <a:extLst>
              <a:ext uri="{FF2B5EF4-FFF2-40B4-BE49-F238E27FC236}">
                <a16:creationId xmlns:a16="http://schemas.microsoft.com/office/drawing/2014/main" id="{54B4FFB1-2C8D-408D-9B19-6262C92AF8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5097" y="3523870"/>
            <a:ext cx="1367553" cy="378707"/>
          </a:xfrm>
          <a:prstGeom prst="rect">
            <a:avLst/>
          </a:prstGeom>
        </p:spPr>
      </p:pic>
      <p:pic>
        <p:nvPicPr>
          <p:cNvPr id="23" name="Image 22" descr="Une image contenant signe, ordinateur&#10;&#10;Description générée automatiquement">
            <a:extLst>
              <a:ext uri="{FF2B5EF4-FFF2-40B4-BE49-F238E27FC236}">
                <a16:creationId xmlns:a16="http://schemas.microsoft.com/office/drawing/2014/main" id="{4875CABB-DB01-4990-9A73-1C0311A4E0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6093" y="3362935"/>
            <a:ext cx="606187" cy="700576"/>
          </a:xfrm>
          <a:prstGeom prst="rect">
            <a:avLst/>
          </a:prstGeom>
        </p:spPr>
      </p:pic>
      <p:pic>
        <p:nvPicPr>
          <p:cNvPr id="27" name="Image 2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61D15BE-627B-4F83-BBEC-F0FF397946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7187" y="3341397"/>
            <a:ext cx="526499" cy="516846"/>
          </a:xfrm>
          <a:prstGeom prst="rect">
            <a:avLst/>
          </a:prstGeom>
        </p:spPr>
      </p:pic>
      <p:pic>
        <p:nvPicPr>
          <p:cNvPr id="36" name="Image 35" descr="Une image contenant texte, signe, horloge, dessin&#10;&#10;Description générée automatiquement">
            <a:extLst>
              <a:ext uri="{FF2B5EF4-FFF2-40B4-BE49-F238E27FC236}">
                <a16:creationId xmlns:a16="http://schemas.microsoft.com/office/drawing/2014/main" id="{3863A1A0-9796-4A08-B734-92426ED516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15735" y="3858243"/>
            <a:ext cx="604907" cy="593887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E9155AA6-45F8-4BDD-ABFF-CC5E3FDB4E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8048" y="1769972"/>
            <a:ext cx="777974" cy="736694"/>
          </a:xfrm>
          <a:prstGeom prst="rect">
            <a:avLst/>
          </a:prstGeom>
        </p:spPr>
      </p:pic>
      <p:pic>
        <p:nvPicPr>
          <p:cNvPr id="55" name="Image 54" descr="Une image contenant assiette&#10;&#10;Description générée automatiquement">
            <a:extLst>
              <a:ext uri="{FF2B5EF4-FFF2-40B4-BE49-F238E27FC236}">
                <a16:creationId xmlns:a16="http://schemas.microsoft.com/office/drawing/2014/main" id="{8B6AB127-CAF5-4DB2-9D55-F9D8D67FD2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17044" y="1878686"/>
            <a:ext cx="574965" cy="519266"/>
          </a:xfrm>
          <a:prstGeom prst="rect">
            <a:avLst/>
          </a:prstGeom>
        </p:spPr>
      </p:pic>
      <p:pic>
        <p:nvPicPr>
          <p:cNvPr id="57" name="Image 56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AD10DCA4-CDFF-4657-9CE7-68728C7CA6B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1671" y="2314654"/>
            <a:ext cx="460580" cy="464725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6A82BAC6-BA8A-49CD-9CFB-B1A0909742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51755" y="1772235"/>
            <a:ext cx="1513211" cy="617894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D60896ED-AB63-4D3C-9AE0-8139BF387047}"/>
              </a:ext>
            </a:extLst>
          </p:cNvPr>
          <p:cNvSpPr txBox="1"/>
          <p:nvPr/>
        </p:nvSpPr>
        <p:spPr>
          <a:xfrm>
            <a:off x="-688" y="2447266"/>
            <a:ext cx="2232000" cy="276999"/>
          </a:xfrm>
          <a:prstGeom prst="rect">
            <a:avLst/>
          </a:prstGeom>
          <a:solidFill>
            <a:srgbClr val="CCD6FC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3C467A"/>
                </a:solidFill>
              </a:defRPr>
            </a:lvl1pPr>
          </a:lstStyle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Conduite de projet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BBFD997-C10B-4485-B2CF-395579741A1F}"/>
              </a:ext>
            </a:extLst>
          </p:cNvPr>
          <p:cNvSpPr txBox="1"/>
          <p:nvPr/>
        </p:nvSpPr>
        <p:spPr>
          <a:xfrm>
            <a:off x="-21792" y="2724265"/>
            <a:ext cx="2232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Compétences acquises et difficultés rencontrés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45C08B6-E3DB-4528-8DE3-C746EF6296E3}"/>
              </a:ext>
            </a:extLst>
          </p:cNvPr>
          <p:cNvSpPr txBox="1"/>
          <p:nvPr/>
        </p:nvSpPr>
        <p:spPr>
          <a:xfrm>
            <a:off x="-7752" y="3187977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Conclusion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B138A6F-05A5-4229-BF4C-75E805B49033}"/>
              </a:ext>
            </a:extLst>
          </p:cNvPr>
          <p:cNvSpPr txBox="1"/>
          <p:nvPr/>
        </p:nvSpPr>
        <p:spPr>
          <a:xfrm>
            <a:off x="-10566" y="1061220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Etat de l’art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B1EDC1A-1FCC-4A98-90CA-7B4D51DAEC54}"/>
              </a:ext>
            </a:extLst>
          </p:cNvPr>
          <p:cNvSpPr txBox="1"/>
          <p:nvPr/>
        </p:nvSpPr>
        <p:spPr>
          <a:xfrm>
            <a:off x="-4528" y="134285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Présentation de données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FE36EAC-CDF7-495C-B901-E524A81CBAB1}"/>
              </a:ext>
            </a:extLst>
          </p:cNvPr>
          <p:cNvSpPr txBox="1"/>
          <p:nvPr/>
        </p:nvSpPr>
        <p:spPr>
          <a:xfrm>
            <a:off x="-4528" y="1619853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Préparation de données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C91E867-4261-4A26-83F1-245BDCD915D3}"/>
              </a:ext>
            </a:extLst>
          </p:cNvPr>
          <p:cNvSpPr txBox="1"/>
          <p:nvPr/>
        </p:nvSpPr>
        <p:spPr>
          <a:xfrm>
            <a:off x="-7752" y="1896852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Exploration de données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C675DED-43A1-40AD-8BD3-94FA443B049F}"/>
              </a:ext>
            </a:extLst>
          </p:cNvPr>
          <p:cNvSpPr txBox="1"/>
          <p:nvPr/>
        </p:nvSpPr>
        <p:spPr>
          <a:xfrm>
            <a:off x="-15647" y="217848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3981976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0;g6cb3bbafe2_0_24">
            <a:extLst>
              <a:ext uri="{FF2B5EF4-FFF2-40B4-BE49-F238E27FC236}">
                <a16:creationId xmlns:a16="http://schemas.microsoft.com/office/drawing/2014/main" id="{4C2EA1C8-8B72-BF4D-8713-9A2F555A0D95}"/>
              </a:ext>
            </a:extLst>
          </p:cNvPr>
          <p:cNvSpPr/>
          <p:nvPr/>
        </p:nvSpPr>
        <p:spPr>
          <a:xfrm>
            <a:off x="2324985" y="168042"/>
            <a:ext cx="6733953" cy="449684"/>
          </a:xfrm>
          <a:prstGeom prst="homePlate">
            <a:avLst>
              <a:gd name="adj" fmla="val 50000"/>
            </a:avLst>
          </a:prstGeom>
          <a:solidFill>
            <a:srgbClr val="E6E6EE"/>
          </a:solidFill>
          <a:ln w="349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tx1"/>
                </a:solidFill>
              </a:rPr>
              <a:t>Organisation du travail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A2F176-462C-4F8F-A7EE-C5058C7D2902}"/>
              </a:ext>
            </a:extLst>
          </p:cNvPr>
          <p:cNvSpPr/>
          <p:nvPr/>
        </p:nvSpPr>
        <p:spPr>
          <a:xfrm>
            <a:off x="-1" y="0"/>
            <a:ext cx="2232000" cy="5143500"/>
          </a:xfrm>
          <a:prstGeom prst="rect">
            <a:avLst/>
          </a:prstGeom>
          <a:solidFill>
            <a:srgbClr val="5E5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76F68F-478F-425A-9B42-92695EB75702}"/>
              </a:ext>
            </a:extLst>
          </p:cNvPr>
          <p:cNvSpPr txBox="1"/>
          <p:nvPr/>
        </p:nvSpPr>
        <p:spPr>
          <a:xfrm>
            <a:off x="3223" y="78574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CCD6FC"/>
                </a:solidFill>
              </a:defRPr>
            </a:lvl1pPr>
          </a:lstStyle>
          <a:p>
            <a:r>
              <a:rPr lang="fr-FR" dirty="0"/>
              <a:t>Introduction</a:t>
            </a:r>
          </a:p>
        </p:txBody>
      </p:sp>
      <p:pic>
        <p:nvPicPr>
          <p:cNvPr id="6" name="Image 5" descr="Une image contenant signe&#10;&#10;Description générée automatiquement">
            <a:extLst>
              <a:ext uri="{FF2B5EF4-FFF2-40B4-BE49-F238E27FC236}">
                <a16:creationId xmlns:a16="http://schemas.microsoft.com/office/drawing/2014/main" id="{0F987B7F-22F5-4BC4-B1C2-368724E9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7" y="26070"/>
            <a:ext cx="792600" cy="7926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EE37DB1-6ED7-440C-BE35-7007B1F729E9}"/>
              </a:ext>
            </a:extLst>
          </p:cNvPr>
          <p:cNvSpPr txBox="1"/>
          <p:nvPr/>
        </p:nvSpPr>
        <p:spPr>
          <a:xfrm>
            <a:off x="2324985" y="3688273"/>
            <a:ext cx="67339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5D8B"/>
              </a:buClr>
              <a:buFont typeface="Wingdings" panose="05000000000000000000" pitchFamily="2" charset="2"/>
              <a:buChar char="Ø"/>
            </a:pPr>
            <a:r>
              <a:rPr lang="fr-FR" dirty="0"/>
              <a:t>Chaque membre s’est vu attribué des tâches en fonction de ses compétences </a:t>
            </a:r>
          </a:p>
          <a:p>
            <a:pPr marL="285750" indent="-285750">
              <a:buClr>
                <a:srgbClr val="5E5D8B"/>
              </a:buClr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Clr>
                <a:srgbClr val="5E5D8B"/>
              </a:buClr>
              <a:buFont typeface="Wingdings" panose="05000000000000000000" pitchFamily="2" charset="2"/>
              <a:buChar char="Ø"/>
            </a:pPr>
            <a:r>
              <a:rPr lang="fr-FR" dirty="0"/>
              <a:t>Coût : aucun coût financier n’a été généré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nos propres moyens</a:t>
            </a:r>
          </a:p>
          <a:p>
            <a:pPr marL="285750" indent="-285750">
              <a:buClr>
                <a:srgbClr val="5E5D8B"/>
              </a:buClr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Clr>
                <a:srgbClr val="5E5D8B"/>
              </a:buClr>
              <a:buFont typeface="Wingdings" panose="05000000000000000000" pitchFamily="2" charset="2"/>
              <a:buChar char="Ø"/>
            </a:pPr>
            <a:r>
              <a:rPr lang="fr-FR" dirty="0"/>
              <a:t>Délai : 8 mois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A15CB23-05A3-4D30-A120-83A60E2A30CE}"/>
              </a:ext>
            </a:extLst>
          </p:cNvPr>
          <p:cNvSpPr txBox="1"/>
          <p:nvPr/>
        </p:nvSpPr>
        <p:spPr>
          <a:xfrm>
            <a:off x="-1369" y="2447266"/>
            <a:ext cx="2232000" cy="276999"/>
          </a:xfrm>
          <a:prstGeom prst="rect">
            <a:avLst/>
          </a:prstGeom>
          <a:solidFill>
            <a:srgbClr val="CCD6FC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3C467A"/>
                </a:solidFill>
              </a:defRPr>
            </a:lvl1pPr>
          </a:lstStyle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Conduite de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0BFCB37-AFA9-43D1-BE5E-A1584756DF21}"/>
              </a:ext>
            </a:extLst>
          </p:cNvPr>
          <p:cNvSpPr txBox="1"/>
          <p:nvPr/>
        </p:nvSpPr>
        <p:spPr>
          <a:xfrm>
            <a:off x="-21792" y="2724265"/>
            <a:ext cx="2232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Compétences acquises et difficultés rencontrés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FC3B163-A293-4636-BB7C-EB6E013865DB}"/>
              </a:ext>
            </a:extLst>
          </p:cNvPr>
          <p:cNvSpPr txBox="1"/>
          <p:nvPr/>
        </p:nvSpPr>
        <p:spPr>
          <a:xfrm>
            <a:off x="-7752" y="3187977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Conclusion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A46A643-8BFB-49DB-8BE0-008220B167D7}"/>
              </a:ext>
            </a:extLst>
          </p:cNvPr>
          <p:cNvSpPr txBox="1"/>
          <p:nvPr/>
        </p:nvSpPr>
        <p:spPr>
          <a:xfrm>
            <a:off x="-10566" y="1061220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Etat de l’art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9DC67-1825-4E7E-83D1-4105245B3E94}"/>
              </a:ext>
            </a:extLst>
          </p:cNvPr>
          <p:cNvSpPr txBox="1"/>
          <p:nvPr/>
        </p:nvSpPr>
        <p:spPr>
          <a:xfrm>
            <a:off x="-4528" y="134285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Présentation de données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8B612B0-3F9A-4699-B776-07AE0E406765}"/>
              </a:ext>
            </a:extLst>
          </p:cNvPr>
          <p:cNvSpPr txBox="1"/>
          <p:nvPr/>
        </p:nvSpPr>
        <p:spPr>
          <a:xfrm>
            <a:off x="-4528" y="1619853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Préparation de données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191E2ED-4416-41D9-86B6-184ED01C4FF2}"/>
              </a:ext>
            </a:extLst>
          </p:cNvPr>
          <p:cNvSpPr txBox="1"/>
          <p:nvPr/>
        </p:nvSpPr>
        <p:spPr>
          <a:xfrm>
            <a:off x="-7752" y="1896852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Exploration de données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DE65797-4474-4D28-9A85-76B28CC25150}"/>
              </a:ext>
            </a:extLst>
          </p:cNvPr>
          <p:cNvSpPr txBox="1"/>
          <p:nvPr/>
        </p:nvSpPr>
        <p:spPr>
          <a:xfrm>
            <a:off x="-15647" y="217848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Modélisation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FA425FA-CF6B-4B06-AD18-7B31C9A969D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985" y="924243"/>
            <a:ext cx="6733953" cy="24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3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ZoneTexte 83">
            <a:extLst>
              <a:ext uri="{FF2B5EF4-FFF2-40B4-BE49-F238E27FC236}">
                <a16:creationId xmlns:a16="http://schemas.microsoft.com/office/drawing/2014/main" id="{6B672470-3EDC-4EB5-A88C-0E6C42E63682}"/>
              </a:ext>
            </a:extLst>
          </p:cNvPr>
          <p:cNvSpPr txBox="1"/>
          <p:nvPr/>
        </p:nvSpPr>
        <p:spPr>
          <a:xfrm>
            <a:off x="5646484" y="785744"/>
            <a:ext cx="3304625" cy="3877985"/>
          </a:xfrm>
          <a:prstGeom prst="rect">
            <a:avLst/>
          </a:prstGeom>
          <a:noFill/>
          <a:ln>
            <a:solidFill>
              <a:srgbClr val="B9B9CF"/>
            </a:solidFill>
            <a:prstDash val="dashDot"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Clr>
                <a:srgbClr val="5E5D8B"/>
              </a:buClr>
              <a:buFont typeface="Arial" panose="020B0604020202020204" pitchFamily="34" charset="0"/>
              <a:buChar char="•"/>
              <a:defRPr sz="1600"/>
            </a:lvl1pPr>
          </a:lstStyle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1400" dirty="0"/>
              <a:t>Connaissance du domaine</a:t>
            </a:r>
          </a:p>
          <a:p>
            <a:endParaRPr lang="fr-FR" sz="1400" dirty="0"/>
          </a:p>
          <a:p>
            <a:r>
              <a:rPr lang="fr-FR" sz="1400" dirty="0"/>
              <a:t>Maitrise du langage Scala</a:t>
            </a:r>
          </a:p>
          <a:p>
            <a:endParaRPr lang="fr-FR" sz="1400" dirty="0"/>
          </a:p>
          <a:p>
            <a:r>
              <a:rPr lang="fr-FR" sz="1400" dirty="0"/>
              <a:t>Aisance avec le langage Python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1B4E9C-7082-40C0-9F07-5089E7652934}"/>
              </a:ext>
            </a:extLst>
          </p:cNvPr>
          <p:cNvSpPr txBox="1"/>
          <p:nvPr/>
        </p:nvSpPr>
        <p:spPr>
          <a:xfrm>
            <a:off x="2324985" y="785744"/>
            <a:ext cx="3321499" cy="3877985"/>
          </a:xfrm>
          <a:prstGeom prst="rect">
            <a:avLst/>
          </a:prstGeom>
          <a:noFill/>
          <a:ln>
            <a:solidFill>
              <a:srgbClr val="B9B9CF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5D8B"/>
              </a:buClr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Clr>
                <a:srgbClr val="5E5D8B"/>
              </a:buClr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Clr>
                <a:srgbClr val="5E5D8B"/>
              </a:buClr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Clr>
                <a:srgbClr val="5E5D8B"/>
              </a:buClr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Clr>
                <a:srgbClr val="5E5D8B"/>
              </a:buClr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Clr>
                <a:srgbClr val="5E5D8B"/>
              </a:buClr>
              <a:buFont typeface="Arial" panose="020B0604020202020204" pitchFamily="34" charset="0"/>
              <a:buChar char="•"/>
            </a:pPr>
            <a:r>
              <a:rPr lang="fr-FR" dirty="0"/>
              <a:t>Compréhension de données</a:t>
            </a:r>
          </a:p>
          <a:p>
            <a:pPr marL="285750" indent="-285750">
              <a:buClr>
                <a:srgbClr val="5E5D8B"/>
              </a:buClr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Clr>
                <a:srgbClr val="5E5D8B"/>
              </a:buClr>
              <a:buFont typeface="Arial" panose="020B0604020202020204" pitchFamily="34" charset="0"/>
              <a:buChar char="•"/>
            </a:pPr>
            <a:r>
              <a:rPr lang="fr-FR" dirty="0"/>
              <a:t>Données très volumineux </a:t>
            </a:r>
          </a:p>
          <a:p>
            <a:pPr marL="285750" indent="-285750">
              <a:buClr>
                <a:srgbClr val="5E5D8B"/>
              </a:buClr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Clr>
                <a:srgbClr val="5E5D8B"/>
              </a:buClr>
              <a:buFont typeface="Arial" panose="020B0604020202020204" pitchFamily="34" charset="0"/>
              <a:buChar char="•"/>
            </a:pPr>
            <a:r>
              <a:rPr lang="fr-FR" dirty="0"/>
              <a:t>Travail à distance </a:t>
            </a:r>
          </a:p>
          <a:p>
            <a:pPr marL="285750" indent="-285750">
              <a:buClr>
                <a:srgbClr val="5E5D8B"/>
              </a:buClr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Clr>
                <a:srgbClr val="5E5D8B"/>
              </a:buClr>
              <a:buFont typeface="Arial" panose="020B0604020202020204" pitchFamily="34" charset="0"/>
              <a:buChar char="•"/>
            </a:pPr>
            <a:endParaRPr lang="fr-FR" sz="1600" dirty="0"/>
          </a:p>
          <a:p>
            <a:pPr>
              <a:buClr>
                <a:srgbClr val="5E5D8B"/>
              </a:buClr>
            </a:pPr>
            <a:endParaRPr lang="fr-FR" sz="1600" dirty="0"/>
          </a:p>
          <a:p>
            <a:pPr marL="285750" indent="-285750">
              <a:buClr>
                <a:srgbClr val="5E5D8B"/>
              </a:buClr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Clr>
                <a:srgbClr val="5E5D8B"/>
              </a:buClr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Clr>
                <a:srgbClr val="5E5D8B"/>
              </a:buClr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sp>
        <p:nvSpPr>
          <p:cNvPr id="29" name="Google Shape;140;g6cb3bbafe2_0_24">
            <a:extLst>
              <a:ext uri="{FF2B5EF4-FFF2-40B4-BE49-F238E27FC236}">
                <a16:creationId xmlns:a16="http://schemas.microsoft.com/office/drawing/2014/main" id="{4C2EA1C8-8B72-BF4D-8713-9A2F555A0D95}"/>
              </a:ext>
            </a:extLst>
          </p:cNvPr>
          <p:cNvSpPr/>
          <p:nvPr/>
        </p:nvSpPr>
        <p:spPr>
          <a:xfrm>
            <a:off x="2324985" y="168042"/>
            <a:ext cx="6733953" cy="449684"/>
          </a:xfrm>
          <a:prstGeom prst="homePlate">
            <a:avLst>
              <a:gd name="adj" fmla="val 50000"/>
            </a:avLst>
          </a:prstGeom>
          <a:solidFill>
            <a:srgbClr val="E6E6EE"/>
          </a:solidFill>
          <a:ln w="349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tx1"/>
                </a:solidFill>
              </a:rPr>
              <a:t>Difficultés rencontrées et compétences acquises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A2F176-462C-4F8F-A7EE-C5058C7D2902}"/>
              </a:ext>
            </a:extLst>
          </p:cNvPr>
          <p:cNvSpPr/>
          <p:nvPr/>
        </p:nvSpPr>
        <p:spPr>
          <a:xfrm>
            <a:off x="-1" y="0"/>
            <a:ext cx="2232000" cy="5143500"/>
          </a:xfrm>
          <a:prstGeom prst="rect">
            <a:avLst/>
          </a:prstGeom>
          <a:solidFill>
            <a:srgbClr val="5E5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76F68F-478F-425A-9B42-92695EB75702}"/>
              </a:ext>
            </a:extLst>
          </p:cNvPr>
          <p:cNvSpPr txBox="1"/>
          <p:nvPr/>
        </p:nvSpPr>
        <p:spPr>
          <a:xfrm>
            <a:off x="3223" y="78574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CCD6FC"/>
                </a:solidFill>
              </a:defRPr>
            </a:lvl1pPr>
          </a:lstStyle>
          <a:p>
            <a:r>
              <a:rPr lang="fr-FR" dirty="0"/>
              <a:t>Introduction</a:t>
            </a:r>
          </a:p>
        </p:txBody>
      </p:sp>
      <p:pic>
        <p:nvPicPr>
          <p:cNvPr id="6" name="Image 5" descr="Une image contenant signe&#10;&#10;Description générée automatiquement">
            <a:extLst>
              <a:ext uri="{FF2B5EF4-FFF2-40B4-BE49-F238E27FC236}">
                <a16:creationId xmlns:a16="http://schemas.microsoft.com/office/drawing/2014/main" id="{0F987B7F-22F5-4BC4-B1C2-368724E9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7" y="26070"/>
            <a:ext cx="792600" cy="792600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390013F0-05AA-412F-A696-6F90113DDB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-3500" t="-4220" b="-105"/>
          <a:stretch/>
        </p:blipFill>
        <p:spPr>
          <a:xfrm>
            <a:off x="2252097" y="785744"/>
            <a:ext cx="1041366" cy="1049685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73" name="Espace réservé du contenu 2">
            <a:extLst>
              <a:ext uri="{FF2B5EF4-FFF2-40B4-BE49-F238E27FC236}">
                <a16:creationId xmlns:a16="http://schemas.microsoft.com/office/drawing/2014/main" id="{8487316A-A390-4F1D-9DC6-0FC8A6822A34}"/>
              </a:ext>
            </a:extLst>
          </p:cNvPr>
          <p:cNvSpPr txBox="1">
            <a:spLocks/>
          </p:cNvSpPr>
          <p:nvPr/>
        </p:nvSpPr>
        <p:spPr>
          <a:xfrm>
            <a:off x="5556722" y="1325605"/>
            <a:ext cx="3240000" cy="3033374"/>
          </a:xfrm>
          <a:prstGeom prst="rect">
            <a:avLst/>
          </a:prstGeom>
          <a:ln>
            <a:solidFill>
              <a:srgbClr val="E6E6EE"/>
            </a:solidFill>
            <a:prstDash val="dash"/>
          </a:ln>
        </p:spPr>
        <p:txBody>
          <a:bodyPr/>
          <a:lstStyle>
            <a:lvl1pPr marL="254000" indent="-2540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5945C"/>
              </a:buClr>
              <a:buSzPct val="80000"/>
              <a:buFont typeface="Wingdings" pitchFamily="2" charset="2"/>
              <a:buChar char="n"/>
              <a:defRPr sz="1700" b="1">
                <a:solidFill>
                  <a:srgbClr val="63676A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619125" indent="-185738" algn="just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b="1">
                <a:solidFill>
                  <a:schemeClr val="accent2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1001713" indent="-2032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 2" pitchFamily="18" charset="2"/>
              <a:buChar char=""/>
              <a:defRPr sz="140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1344613" indent="-163513" algn="just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ü"/>
              <a:defRPr sz="1400">
                <a:solidFill>
                  <a:srgbClr val="5F5F5F"/>
                </a:solidFill>
                <a:latin typeface="+mn-lt"/>
                <a:ea typeface="ＭＳ Ｐゴシック" pitchFamily="34" charset="-128"/>
                <a:cs typeface="+mn-cs"/>
              </a:defRPr>
            </a:lvl4pPr>
            <a:lvl5pPr marL="1704975" indent="-180975" algn="just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▪"/>
              <a:defRPr sz="1300">
                <a:solidFill>
                  <a:schemeClr val="bg2"/>
                </a:solidFill>
                <a:latin typeface="+mn-lt"/>
                <a:ea typeface="ＭＳ Ｐゴシック" pitchFamily="34" charset="-128"/>
                <a:cs typeface="+mn-cs"/>
              </a:defRPr>
            </a:lvl5pPr>
            <a:lvl6pPr marL="2162175" indent="-180975" algn="just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▪"/>
              <a:defRPr sz="14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2619375" indent="-180975" algn="just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▪"/>
              <a:defRPr sz="14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076575" indent="-180975" algn="just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▪"/>
              <a:defRPr sz="14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3533775" indent="-180975" algn="just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▪"/>
              <a:defRPr sz="14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i="0" kern="0" dirty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 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1F4C76AE-0ED1-40ED-851B-293FD78A03D0}"/>
              </a:ext>
            </a:extLst>
          </p:cNvPr>
          <p:cNvSpPr txBox="1"/>
          <p:nvPr/>
        </p:nvSpPr>
        <p:spPr>
          <a:xfrm>
            <a:off x="-10566" y="1061220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Etat de l’art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D9954443-ED7B-486D-8379-AACCD9DB12E0}"/>
              </a:ext>
            </a:extLst>
          </p:cNvPr>
          <p:cNvSpPr txBox="1"/>
          <p:nvPr/>
        </p:nvSpPr>
        <p:spPr>
          <a:xfrm>
            <a:off x="-4528" y="134285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Présentation de données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951F8E24-705B-4AA0-89C5-A14E7105D1EC}"/>
              </a:ext>
            </a:extLst>
          </p:cNvPr>
          <p:cNvSpPr txBox="1"/>
          <p:nvPr/>
        </p:nvSpPr>
        <p:spPr>
          <a:xfrm>
            <a:off x="-4528" y="1619853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Préparation de données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A1071D1B-CB85-4335-BAF1-A52F268F72DA}"/>
              </a:ext>
            </a:extLst>
          </p:cNvPr>
          <p:cNvSpPr txBox="1"/>
          <p:nvPr/>
        </p:nvSpPr>
        <p:spPr>
          <a:xfrm>
            <a:off x="-7752" y="1896852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Exploration de données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0DA9B95D-F9F1-4FBD-BA9D-060F6250BE3E}"/>
              </a:ext>
            </a:extLst>
          </p:cNvPr>
          <p:cNvSpPr txBox="1"/>
          <p:nvPr/>
        </p:nvSpPr>
        <p:spPr>
          <a:xfrm>
            <a:off x="-17398" y="244726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Conduite de projet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B13C4AEC-B03F-412F-AF57-06105EDCDFF6}"/>
              </a:ext>
            </a:extLst>
          </p:cNvPr>
          <p:cNvSpPr txBox="1"/>
          <p:nvPr/>
        </p:nvSpPr>
        <p:spPr>
          <a:xfrm>
            <a:off x="3223" y="2724265"/>
            <a:ext cx="2232000" cy="461665"/>
          </a:xfrm>
          <a:prstGeom prst="rect">
            <a:avLst/>
          </a:prstGeom>
          <a:solidFill>
            <a:srgbClr val="CCD6FC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3C467A"/>
                </a:solidFill>
              </a:defRPr>
            </a:lvl1pPr>
          </a:lstStyle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Compétences acquises et  difficultés rencontrés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9B0BE5B3-AC10-4800-A636-50F835468B79}"/>
              </a:ext>
            </a:extLst>
          </p:cNvPr>
          <p:cNvSpPr txBox="1"/>
          <p:nvPr/>
        </p:nvSpPr>
        <p:spPr>
          <a:xfrm>
            <a:off x="-7752" y="3187977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Conclusion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DE9915DA-6371-4753-A398-10CF81D2D879}"/>
              </a:ext>
            </a:extLst>
          </p:cNvPr>
          <p:cNvSpPr txBox="1"/>
          <p:nvPr/>
        </p:nvSpPr>
        <p:spPr>
          <a:xfrm>
            <a:off x="-15647" y="217848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Modélisation</a:t>
            </a:r>
          </a:p>
        </p:txBody>
      </p:sp>
      <p:pic>
        <p:nvPicPr>
          <p:cNvPr id="82" name="Image 81">
            <a:extLst>
              <a:ext uri="{FF2B5EF4-FFF2-40B4-BE49-F238E27FC236}">
                <a16:creationId xmlns:a16="http://schemas.microsoft.com/office/drawing/2014/main" id="{42FD84D7-D321-4FF8-9487-8A1970C334F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13953" y="887860"/>
            <a:ext cx="1172531" cy="87549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52BAC38-C8F7-4D0E-B448-5A6D1DE053A2}"/>
              </a:ext>
            </a:extLst>
          </p:cNvPr>
          <p:cNvSpPr txBox="1"/>
          <p:nvPr/>
        </p:nvSpPr>
        <p:spPr>
          <a:xfrm>
            <a:off x="3293463" y="1156697"/>
            <a:ext cx="2198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5E5D8B"/>
                </a:solidFill>
              </a:rPr>
              <a:t>Difficultés rencontrées 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9D4F9EF8-1DBF-4D7A-8B86-B874511497DA}"/>
              </a:ext>
            </a:extLst>
          </p:cNvPr>
          <p:cNvSpPr txBox="1"/>
          <p:nvPr/>
        </p:nvSpPr>
        <p:spPr>
          <a:xfrm>
            <a:off x="5685471" y="1154954"/>
            <a:ext cx="2198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5E5D8B"/>
                </a:solidFill>
              </a:rPr>
              <a:t>Compétences acquises</a:t>
            </a:r>
          </a:p>
        </p:txBody>
      </p:sp>
    </p:spTree>
    <p:extLst>
      <p:ext uri="{BB962C8B-B14F-4D97-AF65-F5344CB8AC3E}">
        <p14:creationId xmlns:p14="http://schemas.microsoft.com/office/powerpoint/2010/main" val="411107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2CD3FB-1775-4750-9F9E-D5E4999DDE0E}"/>
              </a:ext>
            </a:extLst>
          </p:cNvPr>
          <p:cNvSpPr/>
          <p:nvPr/>
        </p:nvSpPr>
        <p:spPr>
          <a:xfrm>
            <a:off x="-2" y="0"/>
            <a:ext cx="9144001" cy="964019"/>
          </a:xfrm>
          <a:prstGeom prst="rect">
            <a:avLst/>
          </a:prstGeom>
          <a:solidFill>
            <a:srgbClr val="5E5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 descr="Une image contenant signe&#10;&#10;Description générée automatiquement">
            <a:extLst>
              <a:ext uri="{FF2B5EF4-FFF2-40B4-BE49-F238E27FC236}">
                <a16:creationId xmlns:a16="http://schemas.microsoft.com/office/drawing/2014/main" id="{4DE1FFB9-BFC0-4381-AB4D-C6CF3405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7" y="26070"/>
            <a:ext cx="792600" cy="7926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C92E9FC-EBBF-45D7-B2DE-381EDEC62665}"/>
              </a:ext>
            </a:extLst>
          </p:cNvPr>
          <p:cNvSpPr txBox="1"/>
          <p:nvPr/>
        </p:nvSpPr>
        <p:spPr>
          <a:xfrm>
            <a:off x="772633" y="276446"/>
            <a:ext cx="7563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SOMMAIRE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B8DE9F-7D78-4410-A124-C06961177F52}"/>
              </a:ext>
            </a:extLst>
          </p:cNvPr>
          <p:cNvSpPr txBox="1"/>
          <p:nvPr/>
        </p:nvSpPr>
        <p:spPr>
          <a:xfrm>
            <a:off x="396950" y="951007"/>
            <a:ext cx="4175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5E5D8B"/>
                </a:solidFill>
              </a:rPr>
              <a:t>1.</a:t>
            </a:r>
            <a:r>
              <a:rPr lang="fr-FR" dirty="0">
                <a:solidFill>
                  <a:srgbClr val="5E5D8B"/>
                </a:solidFill>
              </a:rPr>
              <a:t>INTRODUCTION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8E64C75-1B37-4DA3-B901-356DE49CB703}"/>
              </a:ext>
            </a:extLst>
          </p:cNvPr>
          <p:cNvSpPr txBox="1"/>
          <p:nvPr/>
        </p:nvSpPr>
        <p:spPr>
          <a:xfrm>
            <a:off x="396948" y="1782004"/>
            <a:ext cx="4175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5E5D8B"/>
                </a:solidFill>
              </a:rPr>
              <a:t>2.</a:t>
            </a:r>
            <a:r>
              <a:rPr lang="fr-FR" dirty="0">
                <a:solidFill>
                  <a:srgbClr val="5E5D8B"/>
                </a:solidFill>
              </a:rPr>
              <a:t> ÉTAT DE L’ART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433B02A-D217-4DB2-966F-1CF14568E0C4}"/>
              </a:ext>
            </a:extLst>
          </p:cNvPr>
          <p:cNvSpPr txBox="1"/>
          <p:nvPr/>
        </p:nvSpPr>
        <p:spPr>
          <a:xfrm>
            <a:off x="396950" y="2613001"/>
            <a:ext cx="4175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5E5D8B"/>
                </a:solidFill>
              </a:rPr>
              <a:t>3.</a:t>
            </a:r>
            <a:r>
              <a:rPr lang="fr-FR" dirty="0">
                <a:solidFill>
                  <a:srgbClr val="5E5D8B"/>
                </a:solidFill>
              </a:rPr>
              <a:t> PRÉSENTATION DE DONNÉES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46F5AE-3518-4544-AD46-2DCC2B1C0F04}"/>
              </a:ext>
            </a:extLst>
          </p:cNvPr>
          <p:cNvSpPr txBox="1"/>
          <p:nvPr/>
        </p:nvSpPr>
        <p:spPr>
          <a:xfrm>
            <a:off x="396950" y="3443998"/>
            <a:ext cx="4175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5E5D8B"/>
                </a:solidFill>
              </a:rPr>
              <a:t>4.</a:t>
            </a:r>
            <a:r>
              <a:rPr lang="fr-FR" dirty="0">
                <a:solidFill>
                  <a:srgbClr val="5E5D8B"/>
                </a:solidFill>
              </a:rPr>
              <a:t> PRÉPARATION DE DONNÉES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02957B1-0AFB-42E9-8992-F1186F72476C}"/>
              </a:ext>
            </a:extLst>
          </p:cNvPr>
          <p:cNvSpPr txBox="1"/>
          <p:nvPr/>
        </p:nvSpPr>
        <p:spPr>
          <a:xfrm>
            <a:off x="396950" y="4274995"/>
            <a:ext cx="3455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5E5D8B"/>
                </a:solidFill>
              </a:rPr>
              <a:t>5.</a:t>
            </a:r>
            <a:r>
              <a:rPr lang="fr-FR" dirty="0">
                <a:solidFill>
                  <a:srgbClr val="5E5D8B"/>
                </a:solidFill>
              </a:rPr>
              <a:t> EXPLORATION DE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1D21AC3-D088-432F-A32E-EB2B5A33EF65}"/>
              </a:ext>
            </a:extLst>
          </p:cNvPr>
          <p:cNvSpPr txBox="1"/>
          <p:nvPr/>
        </p:nvSpPr>
        <p:spPr>
          <a:xfrm>
            <a:off x="5078816" y="1740753"/>
            <a:ext cx="3455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5E5D8B"/>
                </a:solidFill>
              </a:rPr>
              <a:t>7.</a:t>
            </a:r>
            <a:r>
              <a:rPr lang="fr-FR" dirty="0">
                <a:solidFill>
                  <a:srgbClr val="5E5D8B"/>
                </a:solidFill>
              </a:rPr>
              <a:t> CONDUITE DE PROJET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17ADF5F-0BAA-4C62-863C-3923CAF31DC0}"/>
              </a:ext>
            </a:extLst>
          </p:cNvPr>
          <p:cNvSpPr txBox="1"/>
          <p:nvPr/>
        </p:nvSpPr>
        <p:spPr>
          <a:xfrm>
            <a:off x="5078816" y="2613001"/>
            <a:ext cx="366823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5E5D8B"/>
                </a:solidFill>
              </a:rPr>
              <a:t>8.</a:t>
            </a:r>
            <a:r>
              <a:rPr lang="fr-FR" dirty="0">
                <a:solidFill>
                  <a:srgbClr val="5E5D8B"/>
                </a:solidFill>
              </a:rPr>
              <a:t> COMPÉTENCES ACQUISES ET              </a:t>
            </a:r>
            <a:r>
              <a:rPr lang="fr-FR" dirty="0">
                <a:solidFill>
                  <a:srgbClr val="F3F3F3"/>
                </a:solidFill>
              </a:rPr>
              <a:t>HJGUJ</a:t>
            </a:r>
            <a:r>
              <a:rPr lang="fr-FR" dirty="0">
                <a:solidFill>
                  <a:srgbClr val="5E5D8B"/>
                </a:solidFill>
              </a:rPr>
              <a:t>DIFFICULTÉS RENCONTRÉS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4358134-48EC-4F8F-B4FC-D9C01E103D96}"/>
              </a:ext>
            </a:extLst>
          </p:cNvPr>
          <p:cNvSpPr txBox="1"/>
          <p:nvPr/>
        </p:nvSpPr>
        <p:spPr>
          <a:xfrm>
            <a:off x="5078818" y="3659441"/>
            <a:ext cx="3455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5E5D8B"/>
                </a:solidFill>
              </a:rPr>
              <a:t>9.</a:t>
            </a:r>
            <a:r>
              <a:rPr lang="fr-FR" dirty="0">
                <a:solidFill>
                  <a:srgbClr val="CCD6FC"/>
                </a:solidFill>
              </a:rPr>
              <a:t> </a:t>
            </a:r>
            <a:r>
              <a:rPr lang="fr-FR" dirty="0">
                <a:solidFill>
                  <a:srgbClr val="5E5D8B"/>
                </a:solidFill>
              </a:rPr>
              <a:t>CONCLUSION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6793C2F-0500-4E58-9C75-2F6AF33ECFA2}"/>
              </a:ext>
            </a:extLst>
          </p:cNvPr>
          <p:cNvSpPr txBox="1"/>
          <p:nvPr/>
        </p:nvSpPr>
        <p:spPr>
          <a:xfrm>
            <a:off x="5078818" y="951006"/>
            <a:ext cx="3455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5E5D8B"/>
                </a:solidFill>
              </a:rPr>
              <a:t>6.</a:t>
            </a:r>
            <a:r>
              <a:rPr lang="fr-FR" dirty="0">
                <a:solidFill>
                  <a:srgbClr val="CCD6FC"/>
                </a:solidFill>
              </a:rPr>
              <a:t> </a:t>
            </a:r>
            <a:r>
              <a:rPr lang="fr-FR" dirty="0">
                <a:solidFill>
                  <a:srgbClr val="5E5D8B"/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2185463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0;g6cb3bbafe2_0_24">
            <a:extLst>
              <a:ext uri="{FF2B5EF4-FFF2-40B4-BE49-F238E27FC236}">
                <a16:creationId xmlns:a16="http://schemas.microsoft.com/office/drawing/2014/main" id="{4C2EA1C8-8B72-BF4D-8713-9A2F555A0D95}"/>
              </a:ext>
            </a:extLst>
          </p:cNvPr>
          <p:cNvSpPr/>
          <p:nvPr/>
        </p:nvSpPr>
        <p:spPr>
          <a:xfrm>
            <a:off x="2324985" y="168042"/>
            <a:ext cx="6733953" cy="449684"/>
          </a:xfrm>
          <a:prstGeom prst="homePlate">
            <a:avLst>
              <a:gd name="adj" fmla="val 50000"/>
            </a:avLst>
          </a:prstGeom>
          <a:solidFill>
            <a:srgbClr val="E6E6EE"/>
          </a:solidFill>
          <a:ln w="349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tx1"/>
                </a:solidFill>
              </a:rPr>
              <a:t>Conclusion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A2F176-462C-4F8F-A7EE-C5058C7D2902}"/>
              </a:ext>
            </a:extLst>
          </p:cNvPr>
          <p:cNvSpPr/>
          <p:nvPr/>
        </p:nvSpPr>
        <p:spPr>
          <a:xfrm>
            <a:off x="-1" y="0"/>
            <a:ext cx="2232000" cy="5143500"/>
          </a:xfrm>
          <a:prstGeom prst="rect">
            <a:avLst/>
          </a:prstGeom>
          <a:solidFill>
            <a:srgbClr val="5E5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76F68F-478F-425A-9B42-92695EB75702}"/>
              </a:ext>
            </a:extLst>
          </p:cNvPr>
          <p:cNvSpPr txBox="1"/>
          <p:nvPr/>
        </p:nvSpPr>
        <p:spPr>
          <a:xfrm>
            <a:off x="3223" y="78574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CCD6FC"/>
                </a:solidFill>
              </a:defRPr>
            </a:lvl1pPr>
          </a:lstStyle>
          <a:p>
            <a:r>
              <a:rPr lang="fr-FR" dirty="0"/>
              <a:t>Introduction</a:t>
            </a:r>
          </a:p>
        </p:txBody>
      </p:sp>
      <p:pic>
        <p:nvPicPr>
          <p:cNvPr id="6" name="Image 5" descr="Une image contenant signe&#10;&#10;Description générée automatiquement">
            <a:extLst>
              <a:ext uri="{FF2B5EF4-FFF2-40B4-BE49-F238E27FC236}">
                <a16:creationId xmlns:a16="http://schemas.microsoft.com/office/drawing/2014/main" id="{0F987B7F-22F5-4BC4-B1C2-368724E9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7" y="26070"/>
            <a:ext cx="792600" cy="792600"/>
          </a:xfrm>
          <a:prstGeom prst="rect">
            <a:avLst/>
          </a:prstGeom>
        </p:spPr>
      </p:pic>
      <p:sp>
        <p:nvSpPr>
          <p:cNvPr id="21" name="TextBox 52">
            <a:extLst>
              <a:ext uri="{FF2B5EF4-FFF2-40B4-BE49-F238E27FC236}">
                <a16:creationId xmlns:a16="http://schemas.microsoft.com/office/drawing/2014/main" id="{1C64A20D-558A-41E0-A5E6-1C341BC66BC2}"/>
              </a:ext>
            </a:extLst>
          </p:cNvPr>
          <p:cNvSpPr txBox="1"/>
          <p:nvPr/>
        </p:nvSpPr>
        <p:spPr>
          <a:xfrm>
            <a:off x="2448939" y="2244018"/>
            <a:ext cx="129096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rgbClr val="FE7200"/>
                </a:solidFill>
              </a:defRPr>
            </a:lvl1pPr>
          </a:lstStyle>
          <a:p>
            <a:pPr algn="ctr"/>
            <a:endParaRPr sz="1400" i="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2" name="Espace réservé du contenu 2">
            <a:extLst>
              <a:ext uri="{FF2B5EF4-FFF2-40B4-BE49-F238E27FC236}">
                <a16:creationId xmlns:a16="http://schemas.microsoft.com/office/drawing/2014/main" id="{3BDD2925-B31D-45DE-BB63-E4686AA31BBB}"/>
              </a:ext>
            </a:extLst>
          </p:cNvPr>
          <p:cNvSpPr txBox="1">
            <a:spLocks/>
          </p:cNvSpPr>
          <p:nvPr/>
        </p:nvSpPr>
        <p:spPr>
          <a:xfrm>
            <a:off x="2317955" y="1325605"/>
            <a:ext cx="3240000" cy="3033374"/>
          </a:xfrm>
          <a:prstGeom prst="rect">
            <a:avLst/>
          </a:prstGeom>
          <a:ln>
            <a:solidFill>
              <a:srgbClr val="E6E6EE"/>
            </a:solidFill>
            <a:prstDash val="dash"/>
          </a:ln>
        </p:spPr>
        <p:txBody>
          <a:bodyPr/>
          <a:lstStyle>
            <a:lvl1pPr marL="254000" indent="-2540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5945C"/>
              </a:buClr>
              <a:buSzPct val="80000"/>
              <a:buFont typeface="Wingdings" pitchFamily="2" charset="2"/>
              <a:buChar char="n"/>
              <a:defRPr sz="1700" b="1">
                <a:solidFill>
                  <a:srgbClr val="63676A"/>
                </a:solidFill>
                <a:latin typeface="+mn-lt"/>
                <a:ea typeface="ＭＳ Ｐゴシック" pitchFamily="34" charset="-128"/>
                <a:cs typeface="+mn-cs"/>
              </a:defRPr>
            </a:lvl1pPr>
            <a:lvl2pPr marL="619125" indent="-185738" algn="just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b="1">
                <a:solidFill>
                  <a:schemeClr val="accent2"/>
                </a:solidFill>
                <a:latin typeface="+mn-lt"/>
                <a:ea typeface="ＭＳ Ｐゴシック" pitchFamily="34" charset="-128"/>
                <a:cs typeface="+mn-cs"/>
              </a:defRPr>
            </a:lvl2pPr>
            <a:lvl3pPr marL="1001713" indent="-2032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 2" pitchFamily="18" charset="2"/>
              <a:buChar char=""/>
              <a:defRPr sz="140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1344613" indent="-163513" algn="just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ü"/>
              <a:defRPr sz="1400">
                <a:solidFill>
                  <a:srgbClr val="5F5F5F"/>
                </a:solidFill>
                <a:latin typeface="+mn-lt"/>
                <a:ea typeface="ＭＳ Ｐゴシック" pitchFamily="34" charset="-128"/>
                <a:cs typeface="+mn-cs"/>
              </a:defRPr>
            </a:lvl4pPr>
            <a:lvl5pPr marL="1704975" indent="-180975" algn="just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▪"/>
              <a:defRPr sz="1300">
                <a:solidFill>
                  <a:schemeClr val="bg2"/>
                </a:solidFill>
                <a:latin typeface="+mn-lt"/>
                <a:ea typeface="ＭＳ Ｐゴシック" pitchFamily="34" charset="-128"/>
                <a:cs typeface="+mn-cs"/>
              </a:defRPr>
            </a:lvl5pPr>
            <a:lvl6pPr marL="2162175" indent="-180975" algn="just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▪"/>
              <a:defRPr sz="14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2619375" indent="-180975" algn="just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▪"/>
              <a:defRPr sz="14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3076575" indent="-180975" algn="just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▪"/>
              <a:defRPr sz="14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3533775" indent="-180975" algn="just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▪"/>
              <a:defRPr sz="14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i="0" kern="0" dirty="0">
                <a:solidFill>
                  <a:schemeClr val="tx1"/>
                </a:solidFill>
                <a:latin typeface="Times" pitchFamily="18" charset="0"/>
                <a:cs typeface="Times" pitchFamily="18" charset="0"/>
              </a:rPr>
              <a:t> 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1F4C76AE-0ED1-40ED-851B-293FD78A03D0}"/>
              </a:ext>
            </a:extLst>
          </p:cNvPr>
          <p:cNvSpPr txBox="1"/>
          <p:nvPr/>
        </p:nvSpPr>
        <p:spPr>
          <a:xfrm>
            <a:off x="-10566" y="1061220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Présentation de données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D9954443-ED7B-486D-8379-AACCD9DB12E0}"/>
              </a:ext>
            </a:extLst>
          </p:cNvPr>
          <p:cNvSpPr txBox="1"/>
          <p:nvPr/>
        </p:nvSpPr>
        <p:spPr>
          <a:xfrm>
            <a:off x="-4528" y="134285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Préparation de données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951F8E24-705B-4AA0-89C5-A14E7105D1EC}"/>
              </a:ext>
            </a:extLst>
          </p:cNvPr>
          <p:cNvSpPr txBox="1"/>
          <p:nvPr/>
        </p:nvSpPr>
        <p:spPr>
          <a:xfrm>
            <a:off x="-4528" y="1619853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Exploration de données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A1071D1B-CB85-4335-BAF1-A52F268F72DA}"/>
              </a:ext>
            </a:extLst>
          </p:cNvPr>
          <p:cNvSpPr txBox="1"/>
          <p:nvPr/>
        </p:nvSpPr>
        <p:spPr>
          <a:xfrm>
            <a:off x="-7752" y="1896852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Modélisation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0DA9B95D-F9F1-4FBD-BA9D-060F6250BE3E}"/>
              </a:ext>
            </a:extLst>
          </p:cNvPr>
          <p:cNvSpPr txBox="1"/>
          <p:nvPr/>
        </p:nvSpPr>
        <p:spPr>
          <a:xfrm>
            <a:off x="-17398" y="244726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Conduite de projet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B13C4AEC-B03F-412F-AF57-06105EDCDFF6}"/>
              </a:ext>
            </a:extLst>
          </p:cNvPr>
          <p:cNvSpPr txBox="1"/>
          <p:nvPr/>
        </p:nvSpPr>
        <p:spPr>
          <a:xfrm>
            <a:off x="3223" y="2724265"/>
            <a:ext cx="2232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CCD6FC"/>
                </a:solidFill>
              </a:defRPr>
            </a:lvl1pPr>
          </a:lstStyle>
          <a:p>
            <a:r>
              <a:rPr lang="fr-FR" dirty="0"/>
              <a:t>Compétences acquises et  difficultés rencontrés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9B0BE5B3-AC10-4800-A636-50F835468B79}"/>
              </a:ext>
            </a:extLst>
          </p:cNvPr>
          <p:cNvSpPr txBox="1"/>
          <p:nvPr/>
        </p:nvSpPr>
        <p:spPr>
          <a:xfrm>
            <a:off x="3223" y="3185930"/>
            <a:ext cx="2232000" cy="276999"/>
          </a:xfrm>
          <a:prstGeom prst="rect">
            <a:avLst/>
          </a:prstGeom>
          <a:solidFill>
            <a:srgbClr val="CCD6FC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3C467A"/>
                </a:solidFill>
              </a:defRPr>
            </a:lvl1pPr>
          </a:lstStyle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Conclusion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DE9915DA-6371-4753-A398-10CF81D2D879}"/>
              </a:ext>
            </a:extLst>
          </p:cNvPr>
          <p:cNvSpPr txBox="1"/>
          <p:nvPr/>
        </p:nvSpPr>
        <p:spPr>
          <a:xfrm>
            <a:off x="-15647" y="217848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Analyse de l’existant</a:t>
            </a:r>
          </a:p>
        </p:txBody>
      </p:sp>
    </p:spTree>
    <p:extLst>
      <p:ext uri="{BB962C8B-B14F-4D97-AF65-F5344CB8AC3E}">
        <p14:creationId xmlns:p14="http://schemas.microsoft.com/office/powerpoint/2010/main" val="334805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5D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AA7B7C5-50BB-4259-B230-E24A60E30D09}"/>
              </a:ext>
            </a:extLst>
          </p:cNvPr>
          <p:cNvSpPr txBox="1"/>
          <p:nvPr/>
        </p:nvSpPr>
        <p:spPr>
          <a:xfrm>
            <a:off x="0" y="1694587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MERCI POUR VOTRE ATTENTION !</a:t>
            </a:r>
          </a:p>
          <a:p>
            <a:pPr algn="ctr"/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age 10" descr="Une image contenant alimentation, dessin&#10;&#10;Description générée automatiquement">
            <a:extLst>
              <a:ext uri="{FF2B5EF4-FFF2-40B4-BE49-F238E27FC236}">
                <a16:creationId xmlns:a16="http://schemas.microsoft.com/office/drawing/2014/main" id="{7AB16688-ADAE-401B-9C44-7DFDC0D47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8" y="-92006"/>
            <a:ext cx="1577778" cy="157777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57B84C2-0078-46DD-9DE9-75223AC07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102" y="216616"/>
            <a:ext cx="1216520" cy="88076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D5D82C0-AB17-4054-B920-F07772B0A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963" y="2808280"/>
            <a:ext cx="4750074" cy="112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6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subTitle" idx="3"/>
          </p:nvPr>
        </p:nvSpPr>
        <p:spPr>
          <a:xfrm>
            <a:off x="2324986" y="921006"/>
            <a:ext cx="4494027" cy="342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solidFill>
                <a:schemeClr val="tx1"/>
              </a:solidFill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 sz="1800" dirty="0" err="1">
                <a:solidFill>
                  <a:schemeClr val="tx1"/>
                </a:solidFill>
                <a:latin typeface="+mj-lt"/>
              </a:rPr>
              <a:t>Demand</a:t>
            </a:r>
            <a:r>
              <a:rPr lang="fr-FR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1800" dirty="0" err="1">
                <a:solidFill>
                  <a:schemeClr val="tx1"/>
                </a:solidFill>
                <a:latin typeface="+mj-lt"/>
              </a:rPr>
              <a:t>Side</a:t>
            </a:r>
            <a:r>
              <a:rPr lang="fr-FR" sz="1800" dirty="0">
                <a:solidFill>
                  <a:schemeClr val="tx1"/>
                </a:solidFill>
                <a:latin typeface="+mj-lt"/>
              </a:rPr>
              <a:t> Platform (DSP)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fr-FR" sz="1800" dirty="0">
              <a:solidFill>
                <a:schemeClr val="tx1"/>
              </a:solidFill>
              <a:latin typeface="+mj-lt"/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tx1"/>
                </a:solidFill>
                <a:latin typeface="+mj-lt"/>
              </a:rPr>
              <a:t>Créé en fin 2013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fr-FR" sz="1800" dirty="0">
              <a:solidFill>
                <a:schemeClr val="tx1"/>
              </a:solidFill>
              <a:latin typeface="+mj-lt"/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tx1"/>
                </a:solidFill>
                <a:latin typeface="+mj-lt"/>
              </a:rPr>
              <a:t>Diffuse des publicité sur mobile / tablette / TV connectées / Panneaux numériques 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fr-FR" sz="1800" dirty="0">
              <a:solidFill>
                <a:schemeClr val="tx1"/>
              </a:solidFill>
              <a:latin typeface="+mj-lt"/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tx1"/>
                </a:solidFill>
                <a:latin typeface="+mj-lt"/>
              </a:rPr>
              <a:t>Montpellier, Paris, Londres, Cologne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fr-FR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fr-FR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1400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49D1037D-81C8-CC4F-AAD3-B1C0A4C99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1"/>
          <a:stretch/>
        </p:blipFill>
        <p:spPr bwMode="auto">
          <a:xfrm>
            <a:off x="7688315" y="3303907"/>
            <a:ext cx="1370623" cy="141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D369491C-65B0-BF42-8F81-A717662F3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70" r="54900"/>
          <a:stretch/>
        </p:blipFill>
        <p:spPr bwMode="auto">
          <a:xfrm>
            <a:off x="7103654" y="2289264"/>
            <a:ext cx="1370623" cy="130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140;g6cb3bbafe2_0_24">
            <a:extLst>
              <a:ext uri="{FF2B5EF4-FFF2-40B4-BE49-F238E27FC236}">
                <a16:creationId xmlns:a16="http://schemas.microsoft.com/office/drawing/2014/main" id="{4C2EA1C8-8B72-BF4D-8713-9A2F555A0D95}"/>
              </a:ext>
            </a:extLst>
          </p:cNvPr>
          <p:cNvSpPr/>
          <p:nvPr/>
        </p:nvSpPr>
        <p:spPr>
          <a:xfrm>
            <a:off x="2324985" y="168042"/>
            <a:ext cx="6733953" cy="449684"/>
          </a:xfrm>
          <a:prstGeom prst="homePlate">
            <a:avLst>
              <a:gd name="adj" fmla="val 50000"/>
            </a:avLst>
          </a:prstGeom>
          <a:solidFill>
            <a:srgbClr val="E6E6EE"/>
          </a:solidFill>
          <a:ln w="349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tx1"/>
                </a:solidFill>
              </a:rPr>
              <a:t>Qui est </a:t>
            </a:r>
            <a:r>
              <a:rPr lang="fr-FR" sz="2000" b="1" dirty="0" err="1">
                <a:solidFill>
                  <a:schemeClr val="tx1"/>
                </a:solidFill>
              </a:rPr>
              <a:t>TabMo</a:t>
            </a:r>
            <a:r>
              <a:rPr lang="fr-FR" sz="2000" b="1" dirty="0">
                <a:solidFill>
                  <a:schemeClr val="tx1"/>
                </a:solidFill>
              </a:rPr>
              <a:t> ?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843EE7-D806-6648-AEB4-2E0EFD568B7C}"/>
              </a:ext>
            </a:extLst>
          </p:cNvPr>
          <p:cNvSpPr/>
          <p:nvPr/>
        </p:nvSpPr>
        <p:spPr>
          <a:xfrm>
            <a:off x="8777713" y="4701479"/>
            <a:ext cx="2840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fr-FR" dirty="0"/>
              <a:t>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A2F176-462C-4F8F-A7EE-C5058C7D2902}"/>
              </a:ext>
            </a:extLst>
          </p:cNvPr>
          <p:cNvSpPr/>
          <p:nvPr/>
        </p:nvSpPr>
        <p:spPr>
          <a:xfrm>
            <a:off x="-1" y="0"/>
            <a:ext cx="2232000" cy="5143500"/>
          </a:xfrm>
          <a:prstGeom prst="rect">
            <a:avLst/>
          </a:prstGeom>
          <a:solidFill>
            <a:srgbClr val="5E5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76F68F-478F-425A-9B42-92695EB75702}"/>
              </a:ext>
            </a:extLst>
          </p:cNvPr>
          <p:cNvSpPr txBox="1"/>
          <p:nvPr/>
        </p:nvSpPr>
        <p:spPr>
          <a:xfrm>
            <a:off x="3223" y="785744"/>
            <a:ext cx="2232000" cy="276999"/>
          </a:xfrm>
          <a:prstGeom prst="rect">
            <a:avLst/>
          </a:prstGeom>
          <a:solidFill>
            <a:srgbClr val="CCD6FC"/>
          </a:solidFill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3C467A"/>
                </a:solidFill>
                <a:sym typeface="Wingdings" panose="05000000000000000000" pitchFamily="2" charset="2"/>
              </a:rPr>
              <a:t> </a:t>
            </a:r>
            <a:r>
              <a:rPr lang="fr-FR" sz="1200" dirty="0">
                <a:solidFill>
                  <a:srgbClr val="3C467A"/>
                </a:solidFill>
              </a:rPr>
              <a:t>Introduction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A6E20CC-E3B2-4D6E-9D42-D92D7FEB7C4E}"/>
              </a:ext>
            </a:extLst>
          </p:cNvPr>
          <p:cNvSpPr txBox="1"/>
          <p:nvPr/>
        </p:nvSpPr>
        <p:spPr>
          <a:xfrm>
            <a:off x="-21792" y="2724265"/>
            <a:ext cx="2232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Compétences acquises et difficultés rencontrés</a:t>
            </a:r>
          </a:p>
        </p:txBody>
      </p:sp>
      <p:pic>
        <p:nvPicPr>
          <p:cNvPr id="6" name="Image 5" descr="Une image contenant signe&#10;&#10;Description générée automatiquement">
            <a:extLst>
              <a:ext uri="{FF2B5EF4-FFF2-40B4-BE49-F238E27FC236}">
                <a16:creationId xmlns:a16="http://schemas.microsoft.com/office/drawing/2014/main" id="{0F987B7F-22F5-4BC4-B1C2-368724E9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97" y="26070"/>
            <a:ext cx="792600" cy="7926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8C0A478-1A7C-4C32-A607-5EB0F2687F48}"/>
              </a:ext>
            </a:extLst>
          </p:cNvPr>
          <p:cNvSpPr txBox="1"/>
          <p:nvPr/>
        </p:nvSpPr>
        <p:spPr>
          <a:xfrm>
            <a:off x="-7752" y="3187977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Conclusion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286B18E-FD37-4F6D-BDA8-67DAC72DDBD9}"/>
              </a:ext>
            </a:extLst>
          </p:cNvPr>
          <p:cNvSpPr txBox="1"/>
          <p:nvPr/>
        </p:nvSpPr>
        <p:spPr>
          <a:xfrm>
            <a:off x="-10566" y="1061220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Etat de l’art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915AF6B-2C66-48B4-B2B4-44DFD9EF3178}"/>
              </a:ext>
            </a:extLst>
          </p:cNvPr>
          <p:cNvSpPr txBox="1"/>
          <p:nvPr/>
        </p:nvSpPr>
        <p:spPr>
          <a:xfrm>
            <a:off x="-4528" y="134285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Présentation de données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28B48C1-AA3E-44BC-998E-BF00729D7375}"/>
              </a:ext>
            </a:extLst>
          </p:cNvPr>
          <p:cNvSpPr txBox="1"/>
          <p:nvPr/>
        </p:nvSpPr>
        <p:spPr>
          <a:xfrm>
            <a:off x="-4528" y="1619853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Préparation de données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A410FE-E9E3-4F29-8CE1-E3CD81643D8F}"/>
              </a:ext>
            </a:extLst>
          </p:cNvPr>
          <p:cNvSpPr txBox="1"/>
          <p:nvPr/>
        </p:nvSpPr>
        <p:spPr>
          <a:xfrm>
            <a:off x="-7752" y="1896852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Exploration de données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3F000E1-025D-4054-A3AD-CDACAB2E2776}"/>
              </a:ext>
            </a:extLst>
          </p:cNvPr>
          <p:cNvSpPr txBox="1"/>
          <p:nvPr/>
        </p:nvSpPr>
        <p:spPr>
          <a:xfrm>
            <a:off x="-17398" y="244726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Conduite de projet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CF9DCB3-4AFA-4B96-973F-0CE7D2B50B7A}"/>
              </a:ext>
            </a:extLst>
          </p:cNvPr>
          <p:cNvSpPr txBox="1"/>
          <p:nvPr/>
        </p:nvSpPr>
        <p:spPr>
          <a:xfrm>
            <a:off x="-15647" y="217848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692409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 72">
            <a:extLst>
              <a:ext uri="{FF2B5EF4-FFF2-40B4-BE49-F238E27FC236}">
                <a16:creationId xmlns:a16="http://schemas.microsoft.com/office/drawing/2014/main" id="{56EBB204-3BA5-4251-AFC4-8B49559573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962443" y="750294"/>
            <a:ext cx="1951243" cy="2164525"/>
          </a:xfrm>
          <a:prstGeom prst="rect">
            <a:avLst/>
          </a:prstGeom>
        </p:spPr>
      </p:pic>
      <p:sp>
        <p:nvSpPr>
          <p:cNvPr id="29" name="Google Shape;140;g6cb3bbafe2_0_24">
            <a:extLst>
              <a:ext uri="{FF2B5EF4-FFF2-40B4-BE49-F238E27FC236}">
                <a16:creationId xmlns:a16="http://schemas.microsoft.com/office/drawing/2014/main" id="{4C2EA1C8-8B72-BF4D-8713-9A2F555A0D95}"/>
              </a:ext>
            </a:extLst>
          </p:cNvPr>
          <p:cNvSpPr/>
          <p:nvPr/>
        </p:nvSpPr>
        <p:spPr>
          <a:xfrm>
            <a:off x="2324985" y="168042"/>
            <a:ext cx="6733953" cy="449684"/>
          </a:xfrm>
          <a:prstGeom prst="homePlate">
            <a:avLst>
              <a:gd name="adj" fmla="val 50000"/>
            </a:avLst>
          </a:prstGeom>
          <a:solidFill>
            <a:srgbClr val="E6E6EE"/>
          </a:solidFill>
          <a:ln w="349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tx1"/>
                </a:solidFill>
              </a:rPr>
              <a:t>Processus de publicité mobile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A2F176-462C-4F8F-A7EE-C5058C7D2902}"/>
              </a:ext>
            </a:extLst>
          </p:cNvPr>
          <p:cNvSpPr/>
          <p:nvPr/>
        </p:nvSpPr>
        <p:spPr>
          <a:xfrm>
            <a:off x="-1" y="0"/>
            <a:ext cx="2232000" cy="5143500"/>
          </a:xfrm>
          <a:prstGeom prst="rect">
            <a:avLst/>
          </a:prstGeom>
          <a:solidFill>
            <a:srgbClr val="5E5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76F68F-478F-425A-9B42-92695EB75702}"/>
              </a:ext>
            </a:extLst>
          </p:cNvPr>
          <p:cNvSpPr txBox="1"/>
          <p:nvPr/>
        </p:nvSpPr>
        <p:spPr>
          <a:xfrm>
            <a:off x="3223" y="785744"/>
            <a:ext cx="2232000" cy="276999"/>
          </a:xfrm>
          <a:prstGeom prst="rect">
            <a:avLst/>
          </a:prstGeom>
          <a:solidFill>
            <a:srgbClr val="CCD6FC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3C467A"/>
                </a:solidFill>
              </a:defRPr>
            </a:lvl1pPr>
          </a:lstStyle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Introduction</a:t>
            </a:r>
          </a:p>
        </p:txBody>
      </p:sp>
      <p:pic>
        <p:nvPicPr>
          <p:cNvPr id="6" name="Image 5" descr="Une image contenant signe&#10;&#10;Description générée automatiquement">
            <a:extLst>
              <a:ext uri="{FF2B5EF4-FFF2-40B4-BE49-F238E27FC236}">
                <a16:creationId xmlns:a16="http://schemas.microsoft.com/office/drawing/2014/main" id="{0F987B7F-22F5-4BC4-B1C2-368724E91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97" y="26070"/>
            <a:ext cx="792600" cy="792600"/>
          </a:xfrm>
          <a:prstGeom prst="rect">
            <a:avLst/>
          </a:prstGeom>
        </p:spPr>
      </p:pic>
      <p:cxnSp>
        <p:nvCxnSpPr>
          <p:cNvPr id="39" name="Connecteur en angle 14">
            <a:extLst>
              <a:ext uri="{FF2B5EF4-FFF2-40B4-BE49-F238E27FC236}">
                <a16:creationId xmlns:a16="http://schemas.microsoft.com/office/drawing/2014/main" id="{4834660A-435B-48DB-8A49-81FFE1EF93AF}"/>
              </a:ext>
            </a:extLst>
          </p:cNvPr>
          <p:cNvCxnSpPr>
            <a:cxnSpLocks/>
          </p:cNvCxnSpPr>
          <p:nvPr/>
        </p:nvCxnSpPr>
        <p:spPr>
          <a:xfrm>
            <a:off x="3497645" y="1102513"/>
            <a:ext cx="1160092" cy="1073642"/>
          </a:xfrm>
          <a:prstGeom prst="bentConnector3">
            <a:avLst/>
          </a:prstGeom>
          <a:ln>
            <a:solidFill>
              <a:srgbClr val="CB7A1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Image 42" descr="Une image contenant extérieur, vert, assis, rue&#10;&#10;Description générée automatiquement">
            <a:extLst>
              <a:ext uri="{FF2B5EF4-FFF2-40B4-BE49-F238E27FC236}">
                <a16:creationId xmlns:a16="http://schemas.microsoft.com/office/drawing/2014/main" id="{4A7B53B6-70A0-4F8F-B0A9-4F05E085F4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0" t="8203" r="5168" b="6270"/>
          <a:stretch/>
        </p:blipFill>
        <p:spPr>
          <a:xfrm>
            <a:off x="2550153" y="3436544"/>
            <a:ext cx="802946" cy="1453096"/>
          </a:xfrm>
          <a:prstGeom prst="rect">
            <a:avLst/>
          </a:prstGeom>
          <a:ln w="28575">
            <a:solidFill>
              <a:srgbClr val="007988"/>
            </a:solidFill>
          </a:ln>
          <a:effectLst>
            <a:softEdge rad="0"/>
          </a:effectLst>
        </p:spPr>
      </p:pic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96D699D1-2DF5-4CC8-87A6-E7556CF4C852}"/>
              </a:ext>
            </a:extLst>
          </p:cNvPr>
          <p:cNvSpPr/>
          <p:nvPr/>
        </p:nvSpPr>
        <p:spPr>
          <a:xfrm>
            <a:off x="4657737" y="1804336"/>
            <a:ext cx="1410250" cy="20366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2060"/>
                </a:solidFill>
              </a:rPr>
              <a:t>SSP</a:t>
            </a:r>
          </a:p>
          <a:p>
            <a:pPr algn="ctr"/>
            <a:endParaRPr lang="fr-FR" sz="500" dirty="0">
              <a:solidFill>
                <a:srgbClr val="002060"/>
              </a:solidFill>
            </a:endParaRPr>
          </a:p>
          <a:p>
            <a:pPr algn="ctr"/>
            <a:r>
              <a:rPr lang="fr-FR" dirty="0">
                <a:solidFill>
                  <a:srgbClr val="002060"/>
                </a:solidFill>
              </a:rPr>
              <a:t>« Hey, il y a un espace libre!</a:t>
            </a:r>
          </a:p>
          <a:p>
            <a:pPr algn="ctr"/>
            <a:r>
              <a:rPr lang="fr-FR" dirty="0">
                <a:solidFill>
                  <a:srgbClr val="002060"/>
                </a:solidFill>
              </a:rPr>
              <a:t>De plus,</a:t>
            </a:r>
          </a:p>
          <a:p>
            <a:pPr algn="ctr"/>
            <a:r>
              <a:rPr lang="fr-FR" dirty="0">
                <a:solidFill>
                  <a:srgbClr val="002060"/>
                </a:solidFill>
              </a:rPr>
              <a:t>nous automatisons les ventes d’espace. »</a:t>
            </a:r>
          </a:p>
        </p:txBody>
      </p:sp>
      <p:cxnSp>
        <p:nvCxnSpPr>
          <p:cNvPr id="45" name="Connecteur en angle 28">
            <a:extLst>
              <a:ext uri="{FF2B5EF4-FFF2-40B4-BE49-F238E27FC236}">
                <a16:creationId xmlns:a16="http://schemas.microsoft.com/office/drawing/2014/main" id="{B975B08C-6755-40F0-8A64-512E052ADAD4}"/>
              </a:ext>
            </a:extLst>
          </p:cNvPr>
          <p:cNvCxnSpPr>
            <a:cxnSpLocks/>
          </p:cNvCxnSpPr>
          <p:nvPr/>
        </p:nvCxnSpPr>
        <p:spPr>
          <a:xfrm flipV="1">
            <a:off x="6094456" y="1526881"/>
            <a:ext cx="1363777" cy="1054601"/>
          </a:xfrm>
          <a:prstGeom prst="bentConnector3">
            <a:avLst/>
          </a:prstGeom>
          <a:ln>
            <a:solidFill>
              <a:srgbClr val="CB7A1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36B738E-905D-4EB8-B88E-66454B7F08FE}"/>
              </a:ext>
            </a:extLst>
          </p:cNvPr>
          <p:cNvSpPr/>
          <p:nvPr/>
        </p:nvSpPr>
        <p:spPr>
          <a:xfrm>
            <a:off x="2464015" y="1438275"/>
            <a:ext cx="928076" cy="692347"/>
          </a:xfrm>
          <a:prstGeom prst="rect">
            <a:avLst/>
          </a:prstGeom>
          <a:ln>
            <a:solidFill>
              <a:srgbClr val="CB7A12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2" name="Connecteur en angle 34">
            <a:extLst>
              <a:ext uri="{FF2B5EF4-FFF2-40B4-BE49-F238E27FC236}">
                <a16:creationId xmlns:a16="http://schemas.microsoft.com/office/drawing/2014/main" id="{8133A56B-49B6-44F3-89BD-D5025686B4B7}"/>
              </a:ext>
            </a:extLst>
          </p:cNvPr>
          <p:cNvCxnSpPr>
            <a:cxnSpLocks/>
          </p:cNvCxnSpPr>
          <p:nvPr/>
        </p:nvCxnSpPr>
        <p:spPr>
          <a:xfrm rot="10800000">
            <a:off x="6094459" y="3324847"/>
            <a:ext cx="1363774" cy="745252"/>
          </a:xfrm>
          <a:prstGeom prst="bentConnector3">
            <a:avLst/>
          </a:prstGeom>
          <a:ln>
            <a:solidFill>
              <a:srgbClr val="007988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eur en angle 36">
            <a:extLst>
              <a:ext uri="{FF2B5EF4-FFF2-40B4-BE49-F238E27FC236}">
                <a16:creationId xmlns:a16="http://schemas.microsoft.com/office/drawing/2014/main" id="{AF73CA7D-D440-45D7-A3D8-DDF99A75468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16255" y="3324846"/>
            <a:ext cx="1341482" cy="1149725"/>
          </a:xfrm>
          <a:prstGeom prst="bentConnector3">
            <a:avLst/>
          </a:prstGeom>
          <a:ln>
            <a:solidFill>
              <a:srgbClr val="007988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BC2B1809-872B-4CC4-8603-B9FF37859BC4}"/>
              </a:ext>
            </a:extLst>
          </p:cNvPr>
          <p:cNvSpPr/>
          <p:nvPr/>
        </p:nvSpPr>
        <p:spPr>
          <a:xfrm>
            <a:off x="7489830" y="1273345"/>
            <a:ext cx="1584832" cy="3327230"/>
          </a:xfrm>
          <a:prstGeom prst="roundRect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DSP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« OK, un espace publicitaire est disponible ! »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« Nous trouvons une publicité d’une marque, mettons une enchère ! »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541FE7E-77CF-42E9-86FD-BF6C65386F15}"/>
              </a:ext>
            </a:extLst>
          </p:cNvPr>
          <p:cNvSpPr/>
          <p:nvPr/>
        </p:nvSpPr>
        <p:spPr>
          <a:xfrm>
            <a:off x="3859656" y="976513"/>
            <a:ext cx="1440000" cy="252000"/>
          </a:xfrm>
          <a:prstGeom prst="rect">
            <a:avLst/>
          </a:prstGeom>
          <a:solidFill>
            <a:srgbClr val="CB7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+mj-lt"/>
              </a:rPr>
              <a:t>1. Ad </a:t>
            </a:r>
            <a:r>
              <a:rPr lang="fr-FR" dirty="0" err="1">
                <a:latin typeface="+mj-lt"/>
              </a:rPr>
              <a:t>request</a:t>
            </a:r>
            <a:endParaRPr lang="fr-FR" dirty="0">
              <a:latin typeface="+mj-l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F262D38-2108-43D1-8026-0E6FBC334FBB}"/>
              </a:ext>
            </a:extLst>
          </p:cNvPr>
          <p:cNvSpPr/>
          <p:nvPr/>
        </p:nvSpPr>
        <p:spPr>
          <a:xfrm>
            <a:off x="5575513" y="1415012"/>
            <a:ext cx="1440000" cy="252000"/>
          </a:xfrm>
          <a:prstGeom prst="rect">
            <a:avLst/>
          </a:prstGeom>
          <a:solidFill>
            <a:srgbClr val="CB7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2. </a:t>
            </a:r>
            <a:r>
              <a:rPr lang="fr-FR" dirty="0" err="1"/>
              <a:t>Bid</a:t>
            </a:r>
            <a:r>
              <a:rPr lang="fr-FR" dirty="0"/>
              <a:t> </a:t>
            </a:r>
            <a:r>
              <a:rPr lang="fr-FR" dirty="0" err="1"/>
              <a:t>request</a:t>
            </a:r>
            <a:endParaRPr lang="fr-FR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9168AC9-009A-444F-8980-FBEE6FBCFF3C}"/>
              </a:ext>
            </a:extLst>
          </p:cNvPr>
          <p:cNvSpPr/>
          <p:nvPr/>
        </p:nvSpPr>
        <p:spPr>
          <a:xfrm>
            <a:off x="5633052" y="3955423"/>
            <a:ext cx="1440000" cy="252000"/>
          </a:xfrm>
          <a:prstGeom prst="rect">
            <a:avLst/>
          </a:prstGeom>
          <a:solidFill>
            <a:srgbClr val="007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3. </a:t>
            </a:r>
            <a:r>
              <a:rPr lang="fr-FR" dirty="0" err="1"/>
              <a:t>Bid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lang="fr-FR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143881-B50E-4932-ACAB-65827779D9D2}"/>
              </a:ext>
            </a:extLst>
          </p:cNvPr>
          <p:cNvSpPr/>
          <p:nvPr/>
        </p:nvSpPr>
        <p:spPr>
          <a:xfrm>
            <a:off x="3769877" y="4348575"/>
            <a:ext cx="1440000" cy="252000"/>
          </a:xfrm>
          <a:prstGeom prst="rect">
            <a:avLst/>
          </a:prstGeom>
          <a:solidFill>
            <a:srgbClr val="007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4. Ad </a:t>
            </a:r>
            <a:r>
              <a:rPr lang="fr-FR" dirty="0" err="1"/>
              <a:t>response</a:t>
            </a:r>
            <a:endParaRPr lang="fr-FR" dirty="0"/>
          </a:p>
        </p:txBody>
      </p:sp>
      <p:pic>
        <p:nvPicPr>
          <p:cNvPr id="14" name="Image 13" descr="Une image contenant signe&#10;&#10;Description générée automatiquement">
            <a:extLst>
              <a:ext uri="{FF2B5EF4-FFF2-40B4-BE49-F238E27FC236}">
                <a16:creationId xmlns:a16="http://schemas.microsoft.com/office/drawing/2014/main" id="{C87B11F9-C266-4E39-AF5D-A5AF18988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483" y="412252"/>
            <a:ext cx="1201525" cy="1201525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6F8AF6C-297D-45F5-985A-64A4E001EFA3}"/>
              </a:ext>
            </a:extLst>
          </p:cNvPr>
          <p:cNvSpPr/>
          <p:nvPr/>
        </p:nvSpPr>
        <p:spPr>
          <a:xfrm>
            <a:off x="2467239" y="1526881"/>
            <a:ext cx="9097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900" dirty="0">
                <a:solidFill>
                  <a:srgbClr val="CB7A12"/>
                </a:solidFill>
              </a:rPr>
              <a:t>Ad placement</a:t>
            </a:r>
          </a:p>
        </p:txBody>
      </p:sp>
      <p:pic>
        <p:nvPicPr>
          <p:cNvPr id="77" name="Image 76" descr="Une image contenant dessin, lumière&#10;&#10;Description générée automatiquement">
            <a:extLst>
              <a:ext uri="{FF2B5EF4-FFF2-40B4-BE49-F238E27FC236}">
                <a16:creationId xmlns:a16="http://schemas.microsoft.com/office/drawing/2014/main" id="{AF538FBB-72C1-467E-B499-3403C852F36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14376" y="1794994"/>
            <a:ext cx="230832" cy="230832"/>
          </a:xfrm>
          <a:prstGeom prst="rect">
            <a:avLst/>
          </a:prstGeom>
          <a:solidFill>
            <a:srgbClr val="F3F3F3"/>
          </a:solidFill>
        </p:spPr>
      </p:pic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25C916C6-4873-42E1-A00D-D7D502889FC9}"/>
              </a:ext>
            </a:extLst>
          </p:cNvPr>
          <p:cNvCxnSpPr>
            <a:cxnSpLocks/>
          </p:cNvCxnSpPr>
          <p:nvPr/>
        </p:nvCxnSpPr>
        <p:spPr>
          <a:xfrm flipV="1">
            <a:off x="2943225" y="2130622"/>
            <a:ext cx="0" cy="1318262"/>
          </a:xfrm>
          <a:prstGeom prst="straightConnector1">
            <a:avLst/>
          </a:prstGeom>
          <a:ln w="38100">
            <a:solidFill>
              <a:srgbClr val="0079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59595C60-54DC-49C3-80B6-00980DBA87D1}"/>
              </a:ext>
            </a:extLst>
          </p:cNvPr>
          <p:cNvSpPr txBox="1"/>
          <p:nvPr/>
        </p:nvSpPr>
        <p:spPr>
          <a:xfrm>
            <a:off x="-21792" y="2724265"/>
            <a:ext cx="2232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Compétences acquises et difficultés rencontrés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D424A9E-20E0-4342-9C50-AD90C4229052}"/>
              </a:ext>
            </a:extLst>
          </p:cNvPr>
          <p:cNvSpPr txBox="1"/>
          <p:nvPr/>
        </p:nvSpPr>
        <p:spPr>
          <a:xfrm>
            <a:off x="-7752" y="3187977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Conclusion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5D8F6BE-6561-47CA-8B5B-0DE16048E5C3}"/>
              </a:ext>
            </a:extLst>
          </p:cNvPr>
          <p:cNvSpPr txBox="1"/>
          <p:nvPr/>
        </p:nvSpPr>
        <p:spPr>
          <a:xfrm>
            <a:off x="-10566" y="1061220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Etat de l’art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ACFB63B-5C0A-471B-99FA-E296E8298D74}"/>
              </a:ext>
            </a:extLst>
          </p:cNvPr>
          <p:cNvSpPr txBox="1"/>
          <p:nvPr/>
        </p:nvSpPr>
        <p:spPr>
          <a:xfrm>
            <a:off x="-4528" y="134285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Présentation de données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EE666A9-C5FA-464B-B072-598FB137DF15}"/>
              </a:ext>
            </a:extLst>
          </p:cNvPr>
          <p:cNvSpPr txBox="1"/>
          <p:nvPr/>
        </p:nvSpPr>
        <p:spPr>
          <a:xfrm>
            <a:off x="-4528" y="1619853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Préparation de données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A4778CC-5891-4AC5-B4B6-E4CCB987F0F2}"/>
              </a:ext>
            </a:extLst>
          </p:cNvPr>
          <p:cNvSpPr txBox="1"/>
          <p:nvPr/>
        </p:nvSpPr>
        <p:spPr>
          <a:xfrm>
            <a:off x="-7752" y="1896852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Exploration de données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E695193-4657-4E2A-B5C6-AD77A66CD818}"/>
              </a:ext>
            </a:extLst>
          </p:cNvPr>
          <p:cNvSpPr txBox="1"/>
          <p:nvPr/>
        </p:nvSpPr>
        <p:spPr>
          <a:xfrm>
            <a:off x="-17398" y="244726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Conduite de projet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8C8530E6-48DA-4EA0-86D7-79B62CA11918}"/>
              </a:ext>
            </a:extLst>
          </p:cNvPr>
          <p:cNvSpPr txBox="1"/>
          <p:nvPr/>
        </p:nvSpPr>
        <p:spPr>
          <a:xfrm>
            <a:off x="-15647" y="217848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377801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0;g6cb3bbafe2_0_24">
            <a:extLst>
              <a:ext uri="{FF2B5EF4-FFF2-40B4-BE49-F238E27FC236}">
                <a16:creationId xmlns:a16="http://schemas.microsoft.com/office/drawing/2014/main" id="{4C2EA1C8-8B72-BF4D-8713-9A2F555A0D95}"/>
              </a:ext>
            </a:extLst>
          </p:cNvPr>
          <p:cNvSpPr/>
          <p:nvPr/>
        </p:nvSpPr>
        <p:spPr>
          <a:xfrm>
            <a:off x="2324985" y="168042"/>
            <a:ext cx="6733953" cy="449684"/>
          </a:xfrm>
          <a:prstGeom prst="homePlate">
            <a:avLst>
              <a:gd name="adj" fmla="val 50000"/>
            </a:avLst>
          </a:prstGeom>
          <a:solidFill>
            <a:srgbClr val="E6E6EE"/>
          </a:solidFill>
          <a:ln w="349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tx1"/>
                </a:solidFill>
              </a:rPr>
              <a:t>Quelques chiffres clés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A2F176-462C-4F8F-A7EE-C5058C7D2902}"/>
              </a:ext>
            </a:extLst>
          </p:cNvPr>
          <p:cNvSpPr/>
          <p:nvPr/>
        </p:nvSpPr>
        <p:spPr>
          <a:xfrm>
            <a:off x="-1" y="0"/>
            <a:ext cx="2232000" cy="5143500"/>
          </a:xfrm>
          <a:prstGeom prst="rect">
            <a:avLst/>
          </a:prstGeom>
          <a:solidFill>
            <a:srgbClr val="5E5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76F68F-478F-425A-9B42-92695EB75702}"/>
              </a:ext>
            </a:extLst>
          </p:cNvPr>
          <p:cNvSpPr txBox="1"/>
          <p:nvPr/>
        </p:nvSpPr>
        <p:spPr>
          <a:xfrm>
            <a:off x="3223" y="785744"/>
            <a:ext cx="2232000" cy="276999"/>
          </a:xfrm>
          <a:prstGeom prst="rect">
            <a:avLst/>
          </a:prstGeom>
          <a:solidFill>
            <a:srgbClr val="CCD6FC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3C467A"/>
                </a:solidFill>
              </a:defRPr>
            </a:lvl1pPr>
          </a:lstStyle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Introduction</a:t>
            </a:r>
          </a:p>
        </p:txBody>
      </p:sp>
      <p:pic>
        <p:nvPicPr>
          <p:cNvPr id="6" name="Image 5" descr="Une image contenant signe&#10;&#10;Description générée automatiquement">
            <a:extLst>
              <a:ext uri="{FF2B5EF4-FFF2-40B4-BE49-F238E27FC236}">
                <a16:creationId xmlns:a16="http://schemas.microsoft.com/office/drawing/2014/main" id="{0F987B7F-22F5-4BC4-B1C2-368724E9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7" y="26070"/>
            <a:ext cx="792600" cy="792600"/>
          </a:xfrm>
          <a:prstGeom prst="rect">
            <a:avLst/>
          </a:prstGeom>
        </p:spPr>
      </p:pic>
      <p:graphicFrame>
        <p:nvGraphicFramePr>
          <p:cNvPr id="32" name="Graphique 31">
            <a:extLst>
              <a:ext uri="{FF2B5EF4-FFF2-40B4-BE49-F238E27FC236}">
                <a16:creationId xmlns:a16="http://schemas.microsoft.com/office/drawing/2014/main" id="{DE2840D3-F901-42C4-9588-FE6E8ACAD2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30103"/>
              </p:ext>
            </p:extLst>
          </p:nvPr>
        </p:nvGraphicFramePr>
        <p:xfrm>
          <a:off x="3746545" y="2035351"/>
          <a:ext cx="3247672" cy="2799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4" name="Image 33" descr="Une image contenant signe&#10;&#10;Description générée automatiquement">
            <a:extLst>
              <a:ext uri="{FF2B5EF4-FFF2-40B4-BE49-F238E27FC236}">
                <a16:creationId xmlns:a16="http://schemas.microsoft.com/office/drawing/2014/main" id="{06581BFD-9972-4EAB-9808-D5381E7A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315" y="907865"/>
            <a:ext cx="1168779" cy="1168779"/>
          </a:xfrm>
          <a:prstGeom prst="rect">
            <a:avLst/>
          </a:prstGeom>
        </p:spPr>
      </p:pic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704E5D0B-8DCB-426A-A122-E1D8AEABA725}"/>
              </a:ext>
            </a:extLst>
          </p:cNvPr>
          <p:cNvSpPr/>
          <p:nvPr/>
        </p:nvSpPr>
        <p:spPr>
          <a:xfrm>
            <a:off x="2349239" y="1161180"/>
            <a:ext cx="2422785" cy="640341"/>
          </a:xfrm>
          <a:prstGeom prst="rightArrow">
            <a:avLst/>
          </a:prstGeom>
          <a:solidFill>
            <a:srgbClr val="CB7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+mj-lt"/>
              </a:rPr>
              <a:t>500 000 </a:t>
            </a:r>
            <a:r>
              <a:rPr lang="fr-FR" dirty="0" err="1">
                <a:latin typeface="+mj-lt"/>
              </a:rPr>
              <a:t>Bid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Request</a:t>
            </a:r>
            <a:endParaRPr lang="fr-FR" dirty="0">
              <a:latin typeface="+mj-lt"/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9F5199CF-5398-4708-8D0F-4BD29EE2BB6F}"/>
              </a:ext>
            </a:extLst>
          </p:cNvPr>
          <p:cNvSpPr/>
          <p:nvPr/>
        </p:nvSpPr>
        <p:spPr>
          <a:xfrm>
            <a:off x="6279385" y="1161179"/>
            <a:ext cx="2422800" cy="640341"/>
          </a:xfrm>
          <a:prstGeom prst="rightArrow">
            <a:avLst/>
          </a:prstGeom>
          <a:solidFill>
            <a:srgbClr val="007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+mj-lt"/>
              </a:rPr>
              <a:t>500 </a:t>
            </a:r>
            <a:r>
              <a:rPr lang="fr-FR" dirty="0" err="1">
                <a:latin typeface="+mj-lt"/>
              </a:rPr>
              <a:t>Bid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Response</a:t>
            </a:r>
            <a:endParaRPr lang="fr-FR" dirty="0">
              <a:latin typeface="+mj-lt"/>
            </a:endParaRPr>
          </a:p>
        </p:txBody>
      </p: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BD735B67-62CB-404E-B693-C65E022E2ABE}"/>
              </a:ext>
            </a:extLst>
          </p:cNvPr>
          <p:cNvCxnSpPr>
            <a:cxnSpLocks/>
          </p:cNvCxnSpPr>
          <p:nvPr/>
        </p:nvCxnSpPr>
        <p:spPr>
          <a:xfrm flipV="1">
            <a:off x="5159683" y="2377695"/>
            <a:ext cx="647700" cy="310503"/>
          </a:xfrm>
          <a:prstGeom prst="bentConnector3">
            <a:avLst/>
          </a:prstGeom>
          <a:ln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DC3D7E55-CF28-47C2-AE86-F54CBD2BC520}"/>
              </a:ext>
            </a:extLst>
          </p:cNvPr>
          <p:cNvSpPr txBox="1"/>
          <p:nvPr/>
        </p:nvSpPr>
        <p:spPr>
          <a:xfrm>
            <a:off x="5807383" y="2231843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6600"/>
                </a:solidFill>
              </a:rPr>
              <a:t>70 Win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C810E56-DB95-4447-B7F4-1CBCACF55A9D}"/>
              </a:ext>
            </a:extLst>
          </p:cNvPr>
          <p:cNvSpPr txBox="1"/>
          <p:nvPr/>
        </p:nvSpPr>
        <p:spPr>
          <a:xfrm>
            <a:off x="-21792" y="2724265"/>
            <a:ext cx="2232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Compétences acquises et difficultés rencontrés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80ABA36-83C1-4A61-94D0-DD70DCD99AD9}"/>
              </a:ext>
            </a:extLst>
          </p:cNvPr>
          <p:cNvSpPr txBox="1"/>
          <p:nvPr/>
        </p:nvSpPr>
        <p:spPr>
          <a:xfrm>
            <a:off x="-7752" y="3187977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Conclusion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49B80F8-DEA1-4E3E-9E8B-56BDA7C223D4}"/>
              </a:ext>
            </a:extLst>
          </p:cNvPr>
          <p:cNvSpPr txBox="1"/>
          <p:nvPr/>
        </p:nvSpPr>
        <p:spPr>
          <a:xfrm>
            <a:off x="-10566" y="1061220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Etat de l’art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85A95E5-0493-41A4-A312-3CC4D7361980}"/>
              </a:ext>
            </a:extLst>
          </p:cNvPr>
          <p:cNvSpPr txBox="1"/>
          <p:nvPr/>
        </p:nvSpPr>
        <p:spPr>
          <a:xfrm>
            <a:off x="-4528" y="134285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Présentation de données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6A4A583-6702-40F9-9C01-D8D772F5A3C7}"/>
              </a:ext>
            </a:extLst>
          </p:cNvPr>
          <p:cNvSpPr txBox="1"/>
          <p:nvPr/>
        </p:nvSpPr>
        <p:spPr>
          <a:xfrm>
            <a:off x="-4528" y="1619853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Préparation de données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B4F608D-7B8F-4F7A-B21A-B927EF00E09A}"/>
              </a:ext>
            </a:extLst>
          </p:cNvPr>
          <p:cNvSpPr txBox="1"/>
          <p:nvPr/>
        </p:nvSpPr>
        <p:spPr>
          <a:xfrm>
            <a:off x="-7752" y="1896852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Exploration de données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1244DFF-7F53-4202-9513-9BB05BDF1BB9}"/>
              </a:ext>
            </a:extLst>
          </p:cNvPr>
          <p:cNvSpPr txBox="1"/>
          <p:nvPr/>
        </p:nvSpPr>
        <p:spPr>
          <a:xfrm>
            <a:off x="-17398" y="244726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Conduite de projet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F24C1FD-2EE4-4ABE-B874-436355FC20DE}"/>
              </a:ext>
            </a:extLst>
          </p:cNvPr>
          <p:cNvSpPr txBox="1"/>
          <p:nvPr/>
        </p:nvSpPr>
        <p:spPr>
          <a:xfrm>
            <a:off x="-15647" y="217848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1443676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0;g6cb3bbafe2_0_24">
            <a:extLst>
              <a:ext uri="{FF2B5EF4-FFF2-40B4-BE49-F238E27FC236}">
                <a16:creationId xmlns:a16="http://schemas.microsoft.com/office/drawing/2014/main" id="{4C2EA1C8-8B72-BF4D-8713-9A2F555A0D95}"/>
              </a:ext>
            </a:extLst>
          </p:cNvPr>
          <p:cNvSpPr/>
          <p:nvPr/>
        </p:nvSpPr>
        <p:spPr>
          <a:xfrm>
            <a:off x="2324985" y="168042"/>
            <a:ext cx="6733953" cy="449684"/>
          </a:xfrm>
          <a:prstGeom prst="homePlate">
            <a:avLst>
              <a:gd name="adj" fmla="val 50000"/>
            </a:avLst>
          </a:prstGeom>
          <a:solidFill>
            <a:srgbClr val="E6E6EE"/>
          </a:solidFill>
          <a:ln w="349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tx1"/>
                </a:solidFill>
              </a:rPr>
              <a:t>Objectif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A2F176-462C-4F8F-A7EE-C5058C7D2902}"/>
              </a:ext>
            </a:extLst>
          </p:cNvPr>
          <p:cNvSpPr/>
          <p:nvPr/>
        </p:nvSpPr>
        <p:spPr>
          <a:xfrm>
            <a:off x="-1" y="0"/>
            <a:ext cx="2232000" cy="5143500"/>
          </a:xfrm>
          <a:prstGeom prst="rect">
            <a:avLst/>
          </a:prstGeom>
          <a:solidFill>
            <a:srgbClr val="5E5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76F68F-478F-425A-9B42-92695EB75702}"/>
              </a:ext>
            </a:extLst>
          </p:cNvPr>
          <p:cNvSpPr txBox="1"/>
          <p:nvPr/>
        </p:nvSpPr>
        <p:spPr>
          <a:xfrm>
            <a:off x="3223" y="785744"/>
            <a:ext cx="2232000" cy="276999"/>
          </a:xfrm>
          <a:prstGeom prst="rect">
            <a:avLst/>
          </a:prstGeom>
          <a:solidFill>
            <a:srgbClr val="CCD6FC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3C467A"/>
                </a:solidFill>
              </a:defRPr>
            </a:lvl1pPr>
          </a:lstStyle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Introduction</a:t>
            </a:r>
          </a:p>
        </p:txBody>
      </p:sp>
      <p:pic>
        <p:nvPicPr>
          <p:cNvPr id="6" name="Image 5" descr="Une image contenant signe&#10;&#10;Description générée automatiquement">
            <a:extLst>
              <a:ext uri="{FF2B5EF4-FFF2-40B4-BE49-F238E27FC236}">
                <a16:creationId xmlns:a16="http://schemas.microsoft.com/office/drawing/2014/main" id="{0F987B7F-22F5-4BC4-B1C2-368724E9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7" y="26070"/>
            <a:ext cx="792600" cy="7926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3CCE0AD-4116-4BDE-85E3-4D710BCFD7F3}"/>
              </a:ext>
            </a:extLst>
          </p:cNvPr>
          <p:cNvSpPr txBox="1"/>
          <p:nvPr/>
        </p:nvSpPr>
        <p:spPr>
          <a:xfrm>
            <a:off x="3262398" y="899526"/>
            <a:ext cx="5614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5E5D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L’utilisateur cliquera-t-il sur la publicité ?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AA1F50A-46D1-47B3-9AA8-E4B9C8189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035" y="642537"/>
            <a:ext cx="792600" cy="792600"/>
          </a:xfrm>
          <a:prstGeom prst="rect">
            <a:avLst/>
          </a:prstGeom>
        </p:spPr>
      </p:pic>
      <p:pic>
        <p:nvPicPr>
          <p:cNvPr id="40" name="Image 39" descr="Une image contenant signe&#10;&#10;Description générée automatiquement">
            <a:extLst>
              <a:ext uri="{FF2B5EF4-FFF2-40B4-BE49-F238E27FC236}">
                <a16:creationId xmlns:a16="http://schemas.microsoft.com/office/drawing/2014/main" id="{F7D8BF39-121E-46FC-9148-526E64A7C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035" y="1228947"/>
            <a:ext cx="792600" cy="7926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13311A7-6596-40E1-8F6F-AC7CEB698332}"/>
              </a:ext>
            </a:extLst>
          </p:cNvPr>
          <p:cNvSpPr txBox="1"/>
          <p:nvPr/>
        </p:nvSpPr>
        <p:spPr>
          <a:xfrm>
            <a:off x="2324986" y="1985378"/>
            <a:ext cx="51521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E5D8B"/>
              </a:buClr>
              <a:buFont typeface="Wingdings" panose="05000000000000000000" pitchFamily="2" charset="2"/>
              <a:buChar char="Ø"/>
            </a:pPr>
            <a:r>
              <a:rPr lang="fr-FR" sz="1600" dirty="0"/>
              <a:t>Développer un </a:t>
            </a:r>
            <a:r>
              <a:rPr lang="fr-FR" sz="1600" dirty="0">
                <a:solidFill>
                  <a:srgbClr val="5E5D8B"/>
                </a:solidFill>
              </a:rPr>
              <a:t>modèle prédictif </a:t>
            </a:r>
            <a:r>
              <a:rPr lang="fr-FR" sz="1600" dirty="0"/>
              <a:t>qui permet de prédire si l’utilisateur va </a:t>
            </a:r>
            <a:r>
              <a:rPr lang="fr-FR" sz="1600" dirty="0">
                <a:solidFill>
                  <a:srgbClr val="5E5D8B"/>
                </a:solidFill>
              </a:rPr>
              <a:t>cliquer ou pas sur la publicité</a:t>
            </a:r>
          </a:p>
          <a:p>
            <a:endParaRPr lang="fr-FR" sz="1600" i="1" dirty="0">
              <a:solidFill>
                <a:srgbClr val="5E5D8B"/>
              </a:solidFill>
            </a:endParaRPr>
          </a:p>
          <a:p>
            <a:r>
              <a:rPr lang="fr-FR" sz="1600" i="1" dirty="0">
                <a:solidFill>
                  <a:srgbClr val="5E5D8B"/>
                </a:solidFill>
              </a:rPr>
              <a:t>     </a:t>
            </a:r>
            <a:r>
              <a:rPr lang="fr-FR" sz="1600" i="1" dirty="0"/>
              <a:t>Basé sur un échantillon labélisé</a:t>
            </a: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7B53F368-8F9F-41F3-BE6E-2862482A046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272690" y="1646655"/>
            <a:ext cx="1423599" cy="1579206"/>
          </a:xfrm>
          <a:prstGeom prst="rect">
            <a:avLst/>
          </a:prstGeom>
        </p:spPr>
      </p:pic>
      <p:pic>
        <p:nvPicPr>
          <p:cNvPr id="61" name="Image 60" descr="Une image contenant extérieur, vert, assis, rue&#10;&#10;Description générée automatiquement">
            <a:extLst>
              <a:ext uri="{FF2B5EF4-FFF2-40B4-BE49-F238E27FC236}">
                <a16:creationId xmlns:a16="http://schemas.microsoft.com/office/drawing/2014/main" id="{33DA5A49-B1B4-4C67-BD80-FB55208F02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50" t="8203" r="5168" b="6270"/>
          <a:stretch/>
        </p:blipFill>
        <p:spPr>
          <a:xfrm>
            <a:off x="7727034" y="1892071"/>
            <a:ext cx="300705" cy="544187"/>
          </a:xfrm>
          <a:prstGeom prst="rect">
            <a:avLst/>
          </a:prstGeom>
          <a:ln w="28575">
            <a:solidFill>
              <a:srgbClr val="007988"/>
            </a:solidFill>
          </a:ln>
          <a:effectLst>
            <a:softEdge rad="0"/>
          </a:effectLst>
        </p:spPr>
      </p:pic>
      <p:pic>
        <p:nvPicPr>
          <p:cNvPr id="21" name="Image 20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681B8118-4599-4DCF-85BF-DCAE4A6B2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2631" y="2128510"/>
            <a:ext cx="1051954" cy="657471"/>
          </a:xfrm>
          <a:prstGeom prst="rect">
            <a:avLst/>
          </a:prstGeom>
        </p:spPr>
      </p:pic>
      <p:pic>
        <p:nvPicPr>
          <p:cNvPr id="62" name="Image 61" descr="Une image contenant dessin, lumière&#10;&#10;Description générée automatiquement">
            <a:extLst>
              <a:ext uri="{FF2B5EF4-FFF2-40B4-BE49-F238E27FC236}">
                <a16:creationId xmlns:a16="http://schemas.microsoft.com/office/drawing/2014/main" id="{F890E95C-8F14-494C-AE1B-EC103F186E1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912323" y="2507300"/>
            <a:ext cx="230832" cy="230832"/>
          </a:xfrm>
          <a:prstGeom prst="rect">
            <a:avLst/>
          </a:prstGeom>
          <a:solidFill>
            <a:srgbClr val="F3F3F3"/>
          </a:solidFill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B79833BA-3B31-4A5B-8D13-190DC03E528F}"/>
              </a:ext>
            </a:extLst>
          </p:cNvPr>
          <p:cNvSpPr txBox="1"/>
          <p:nvPr/>
        </p:nvSpPr>
        <p:spPr>
          <a:xfrm>
            <a:off x="-21792" y="2724265"/>
            <a:ext cx="2232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Compétences acquises et difficultés rencontrés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CEB6F95-54BD-4C47-A5BA-58F7C8539C84}"/>
              </a:ext>
            </a:extLst>
          </p:cNvPr>
          <p:cNvSpPr txBox="1"/>
          <p:nvPr/>
        </p:nvSpPr>
        <p:spPr>
          <a:xfrm>
            <a:off x="-7752" y="3187977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Conclusion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D7A8C1-37F3-468F-9151-537104859756}"/>
              </a:ext>
            </a:extLst>
          </p:cNvPr>
          <p:cNvSpPr txBox="1"/>
          <p:nvPr/>
        </p:nvSpPr>
        <p:spPr>
          <a:xfrm>
            <a:off x="-10566" y="1061220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Etat de l’art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DBAD202-D328-414D-8D5F-79C5FD838A88}"/>
              </a:ext>
            </a:extLst>
          </p:cNvPr>
          <p:cNvSpPr txBox="1"/>
          <p:nvPr/>
        </p:nvSpPr>
        <p:spPr>
          <a:xfrm>
            <a:off x="-4528" y="134285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Présentation de données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32A031F-BB9A-4743-8839-3E42FFF10DC3}"/>
              </a:ext>
            </a:extLst>
          </p:cNvPr>
          <p:cNvSpPr txBox="1"/>
          <p:nvPr/>
        </p:nvSpPr>
        <p:spPr>
          <a:xfrm>
            <a:off x="-4528" y="1619853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Préparation de données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8BF3BDF-DA40-4264-9850-F780786DCBA9}"/>
              </a:ext>
            </a:extLst>
          </p:cNvPr>
          <p:cNvSpPr txBox="1"/>
          <p:nvPr/>
        </p:nvSpPr>
        <p:spPr>
          <a:xfrm>
            <a:off x="-7752" y="1896852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Exploration de données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6D52B34-E534-4248-BD07-9903FE1E42BA}"/>
              </a:ext>
            </a:extLst>
          </p:cNvPr>
          <p:cNvSpPr txBox="1"/>
          <p:nvPr/>
        </p:nvSpPr>
        <p:spPr>
          <a:xfrm>
            <a:off x="-17398" y="244726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Conduite de projet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F2E20E3-CAA8-4390-9008-B6C6A2E7308F}"/>
              </a:ext>
            </a:extLst>
          </p:cNvPr>
          <p:cNvSpPr txBox="1"/>
          <p:nvPr/>
        </p:nvSpPr>
        <p:spPr>
          <a:xfrm>
            <a:off x="-15647" y="217848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Modélisation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A2ACC8-2FB2-4EC5-8F7E-84128D23721E}"/>
              </a:ext>
            </a:extLst>
          </p:cNvPr>
          <p:cNvSpPr/>
          <p:nvPr/>
        </p:nvSpPr>
        <p:spPr>
          <a:xfrm>
            <a:off x="2324985" y="3549440"/>
            <a:ext cx="6580219" cy="933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800"/>
              </a:spcAft>
              <a:buClr>
                <a:srgbClr val="5E5D8B"/>
              </a:buClr>
              <a:buFont typeface="Wingdings" panose="05000000000000000000" pitchFamily="2" charset="2"/>
              <a:buChar char="Ø"/>
            </a:pPr>
            <a:r>
              <a:rPr lang="fr-FR" sz="1600" dirty="0"/>
              <a:t>L’objectif escompté de la mise en place d’un tel modèle : </a:t>
            </a:r>
          </a:p>
          <a:p>
            <a:pPr marL="266700" algn="just">
              <a:spcAft>
                <a:spcPts val="800"/>
              </a:spcAft>
            </a:pPr>
            <a:r>
              <a:rPr lang="fr-FR" sz="1600" dirty="0">
                <a:solidFill>
                  <a:srgbClr val="5E5D8B"/>
                </a:solidFill>
              </a:rPr>
              <a:t>Optimiser ses enchères </a:t>
            </a:r>
            <a:r>
              <a:rPr lang="fr-FR" sz="1600" dirty="0"/>
              <a:t>afin de réduire les coûts pour ses  annonceurs</a:t>
            </a:r>
          </a:p>
        </p:txBody>
      </p:sp>
    </p:spTree>
    <p:extLst>
      <p:ext uri="{BB962C8B-B14F-4D97-AF65-F5344CB8AC3E}">
        <p14:creationId xmlns:p14="http://schemas.microsoft.com/office/powerpoint/2010/main" val="194353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0;g6cb3bbafe2_0_24">
            <a:extLst>
              <a:ext uri="{FF2B5EF4-FFF2-40B4-BE49-F238E27FC236}">
                <a16:creationId xmlns:a16="http://schemas.microsoft.com/office/drawing/2014/main" id="{4C2EA1C8-8B72-BF4D-8713-9A2F555A0D95}"/>
              </a:ext>
            </a:extLst>
          </p:cNvPr>
          <p:cNvSpPr/>
          <p:nvPr/>
        </p:nvSpPr>
        <p:spPr>
          <a:xfrm>
            <a:off x="2324985" y="168042"/>
            <a:ext cx="6733953" cy="449684"/>
          </a:xfrm>
          <a:prstGeom prst="homePlate">
            <a:avLst>
              <a:gd name="adj" fmla="val 50000"/>
            </a:avLst>
          </a:prstGeom>
          <a:solidFill>
            <a:srgbClr val="E6E6EE"/>
          </a:solidFill>
          <a:ln w="349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tx1"/>
                </a:solidFill>
              </a:rPr>
              <a:t>Etat de l’art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A2F176-462C-4F8F-A7EE-C5058C7D2902}"/>
              </a:ext>
            </a:extLst>
          </p:cNvPr>
          <p:cNvSpPr/>
          <p:nvPr/>
        </p:nvSpPr>
        <p:spPr>
          <a:xfrm>
            <a:off x="-1" y="0"/>
            <a:ext cx="2232000" cy="5143500"/>
          </a:xfrm>
          <a:prstGeom prst="rect">
            <a:avLst/>
          </a:prstGeom>
          <a:solidFill>
            <a:srgbClr val="5E5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76F68F-478F-425A-9B42-92695EB75702}"/>
              </a:ext>
            </a:extLst>
          </p:cNvPr>
          <p:cNvSpPr txBox="1"/>
          <p:nvPr/>
        </p:nvSpPr>
        <p:spPr>
          <a:xfrm>
            <a:off x="3223" y="78574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CCD6FC"/>
                </a:solidFill>
              </a:defRPr>
            </a:lvl1pPr>
          </a:lstStyle>
          <a:p>
            <a:r>
              <a:rPr lang="fr-FR" dirty="0"/>
              <a:t>Introduction</a:t>
            </a:r>
          </a:p>
        </p:txBody>
      </p:sp>
      <p:pic>
        <p:nvPicPr>
          <p:cNvPr id="6" name="Image 5" descr="Une image contenant signe&#10;&#10;Description générée automatiquement">
            <a:extLst>
              <a:ext uri="{FF2B5EF4-FFF2-40B4-BE49-F238E27FC236}">
                <a16:creationId xmlns:a16="http://schemas.microsoft.com/office/drawing/2014/main" id="{0F987B7F-22F5-4BC4-B1C2-368724E9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7" y="26070"/>
            <a:ext cx="792600" cy="7926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B79833BA-3B31-4A5B-8D13-190DC03E528F}"/>
              </a:ext>
            </a:extLst>
          </p:cNvPr>
          <p:cNvSpPr txBox="1"/>
          <p:nvPr/>
        </p:nvSpPr>
        <p:spPr>
          <a:xfrm>
            <a:off x="-21792" y="2724265"/>
            <a:ext cx="2232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Compétences acquises et difficultés rencontrés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CEB6F95-54BD-4C47-A5BA-58F7C8539C84}"/>
              </a:ext>
            </a:extLst>
          </p:cNvPr>
          <p:cNvSpPr txBox="1"/>
          <p:nvPr/>
        </p:nvSpPr>
        <p:spPr>
          <a:xfrm>
            <a:off x="-7752" y="3187977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Conclusion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D7A8C1-37F3-468F-9151-537104859756}"/>
              </a:ext>
            </a:extLst>
          </p:cNvPr>
          <p:cNvSpPr txBox="1"/>
          <p:nvPr/>
        </p:nvSpPr>
        <p:spPr>
          <a:xfrm>
            <a:off x="3223" y="1069439"/>
            <a:ext cx="2232000" cy="276999"/>
          </a:xfrm>
          <a:prstGeom prst="rect">
            <a:avLst/>
          </a:prstGeom>
          <a:solidFill>
            <a:srgbClr val="CCD6FC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3C467A"/>
                </a:solidFill>
              </a:defRPr>
            </a:lvl1pPr>
          </a:lstStyle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Etat de l’art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DBAD202-D328-414D-8D5F-79C5FD838A88}"/>
              </a:ext>
            </a:extLst>
          </p:cNvPr>
          <p:cNvSpPr txBox="1"/>
          <p:nvPr/>
        </p:nvSpPr>
        <p:spPr>
          <a:xfrm>
            <a:off x="-4528" y="134285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Présentation de données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32A031F-BB9A-4743-8839-3E42FFF10DC3}"/>
              </a:ext>
            </a:extLst>
          </p:cNvPr>
          <p:cNvSpPr txBox="1"/>
          <p:nvPr/>
        </p:nvSpPr>
        <p:spPr>
          <a:xfrm>
            <a:off x="-4528" y="1619853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Préparation de données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8BF3BDF-DA40-4264-9850-F780786DCBA9}"/>
              </a:ext>
            </a:extLst>
          </p:cNvPr>
          <p:cNvSpPr txBox="1"/>
          <p:nvPr/>
        </p:nvSpPr>
        <p:spPr>
          <a:xfrm>
            <a:off x="-7752" y="1896852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Exploration de données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6D52B34-E534-4248-BD07-9903FE1E42BA}"/>
              </a:ext>
            </a:extLst>
          </p:cNvPr>
          <p:cNvSpPr txBox="1"/>
          <p:nvPr/>
        </p:nvSpPr>
        <p:spPr>
          <a:xfrm>
            <a:off x="-17398" y="244726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Conduite de projet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F2E20E3-CAA8-4390-9008-B6C6A2E7308F}"/>
              </a:ext>
            </a:extLst>
          </p:cNvPr>
          <p:cNvSpPr txBox="1"/>
          <p:nvPr/>
        </p:nvSpPr>
        <p:spPr>
          <a:xfrm>
            <a:off x="-15647" y="217848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Modélisation</a:t>
            </a:r>
          </a:p>
        </p:txBody>
      </p:sp>
      <p:sp>
        <p:nvSpPr>
          <p:cNvPr id="39" name="TextBox 52">
            <a:extLst>
              <a:ext uri="{FF2B5EF4-FFF2-40B4-BE49-F238E27FC236}">
                <a16:creationId xmlns:a16="http://schemas.microsoft.com/office/drawing/2014/main" id="{FA80C71F-776B-4818-96C0-F483B14316BE}"/>
              </a:ext>
            </a:extLst>
          </p:cNvPr>
          <p:cNvSpPr txBox="1"/>
          <p:nvPr/>
        </p:nvSpPr>
        <p:spPr>
          <a:xfrm>
            <a:off x="2448939" y="2244018"/>
            <a:ext cx="129096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rgbClr val="FE7200"/>
                </a:solidFill>
              </a:defRPr>
            </a:lvl1pPr>
          </a:lstStyle>
          <a:p>
            <a:pPr algn="ctr"/>
            <a:endParaRPr sz="1400" i="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FC73483-B9C1-4FCD-B96D-FB3B2E0F3443}"/>
              </a:ext>
            </a:extLst>
          </p:cNvPr>
          <p:cNvSpPr txBox="1"/>
          <p:nvPr/>
        </p:nvSpPr>
        <p:spPr>
          <a:xfrm>
            <a:off x="2372691" y="1164229"/>
            <a:ext cx="6191018" cy="1508105"/>
          </a:xfrm>
          <a:prstGeom prst="rect">
            <a:avLst/>
          </a:prstGeom>
          <a:solidFill>
            <a:srgbClr val="E6E6EE"/>
          </a:solidFill>
          <a:ln>
            <a:solidFill>
              <a:srgbClr val="9D9DBD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/>
              <a:t>S. </a:t>
            </a:r>
            <a:r>
              <a:rPr lang="fr-FR" sz="1000" dirty="0" err="1"/>
              <a:t>Saraswathi</a:t>
            </a:r>
            <a:r>
              <a:rPr lang="fr-FR" sz="1000" dirty="0"/>
              <a:t>, </a:t>
            </a:r>
            <a:r>
              <a:rPr lang="fr-FR" sz="1000" dirty="0" err="1"/>
              <a:t>Vallidevi</a:t>
            </a:r>
            <a:r>
              <a:rPr lang="fr-FR" sz="1000" dirty="0"/>
              <a:t> </a:t>
            </a:r>
            <a:r>
              <a:rPr lang="fr-FR" sz="1000" dirty="0" err="1"/>
              <a:t>Krishnamurthy</a:t>
            </a:r>
            <a:r>
              <a:rPr lang="fr-FR" sz="1000" dirty="0"/>
              <a:t>, …</a:t>
            </a:r>
            <a:r>
              <a:rPr lang="fr-FR" sz="1200" b="1" i="1" dirty="0"/>
              <a:t>Machine Learning </a:t>
            </a:r>
            <a:r>
              <a:rPr lang="fr-FR" sz="1200" b="1" i="1" dirty="0" err="1"/>
              <a:t>Based</a:t>
            </a:r>
            <a:r>
              <a:rPr lang="fr-FR" sz="1200" b="1" i="1" dirty="0"/>
              <a:t> Ad-click </a:t>
            </a:r>
            <a:r>
              <a:rPr lang="fr-FR" sz="1200" b="1" i="1" dirty="0" err="1"/>
              <a:t>Prediction</a:t>
            </a:r>
            <a:r>
              <a:rPr lang="fr-FR" sz="1200" b="1" i="1" dirty="0"/>
              <a:t> System</a:t>
            </a:r>
          </a:p>
          <a:p>
            <a:endParaRPr lang="fr-FR" sz="1100" dirty="0"/>
          </a:p>
          <a:p>
            <a:r>
              <a:rPr lang="fr-FR" sz="1000" dirty="0"/>
              <a:t>Fang Wang , </a:t>
            </a:r>
            <a:r>
              <a:rPr lang="fr-FR" sz="1000" dirty="0" err="1"/>
              <a:t>Warawut</a:t>
            </a:r>
            <a:r>
              <a:rPr lang="fr-FR" sz="1000" dirty="0"/>
              <a:t> </a:t>
            </a:r>
            <a:r>
              <a:rPr lang="fr-FR" sz="1000" dirty="0" err="1"/>
              <a:t>Suphamitmongkol</a:t>
            </a:r>
            <a:r>
              <a:rPr lang="fr-FR" sz="1000" dirty="0"/>
              <a:t> , Bo Wang </a:t>
            </a:r>
            <a:r>
              <a:rPr lang="fr-FR" sz="1200" b="1" i="1" dirty="0" err="1"/>
              <a:t>Advertisement</a:t>
            </a:r>
            <a:r>
              <a:rPr lang="fr-FR" sz="1200" b="1" i="1" dirty="0"/>
              <a:t> Click-</a:t>
            </a:r>
            <a:r>
              <a:rPr lang="fr-FR" sz="1200" b="1" i="1" dirty="0" err="1"/>
              <a:t>Through</a:t>
            </a:r>
            <a:r>
              <a:rPr lang="fr-FR" sz="1200" b="1" i="1" dirty="0"/>
              <a:t> Rate </a:t>
            </a:r>
            <a:r>
              <a:rPr lang="fr-FR" sz="1200" b="1" i="1" dirty="0" err="1"/>
              <a:t>Prediction</a:t>
            </a:r>
            <a:r>
              <a:rPr lang="fr-FR" sz="1200" b="1" i="1" dirty="0"/>
              <a:t> </a:t>
            </a:r>
            <a:r>
              <a:rPr lang="fr-FR" sz="1200" b="1" i="1" dirty="0" err="1"/>
              <a:t>using</a:t>
            </a:r>
            <a:r>
              <a:rPr lang="fr-FR" sz="1200" b="1" i="1" dirty="0"/>
              <a:t> Multiple </a:t>
            </a:r>
            <a:r>
              <a:rPr lang="fr-FR" sz="1200" b="1" i="1" dirty="0" err="1"/>
              <a:t>Criteria</a:t>
            </a:r>
            <a:r>
              <a:rPr lang="fr-FR" sz="1200" b="1" i="1" dirty="0"/>
              <a:t> </a:t>
            </a:r>
            <a:r>
              <a:rPr lang="fr-FR" sz="1200" b="1" i="1" dirty="0" err="1"/>
              <a:t>Linear</a:t>
            </a:r>
            <a:r>
              <a:rPr lang="fr-FR" sz="1200" b="1" i="1" dirty="0"/>
              <a:t> </a:t>
            </a:r>
            <a:r>
              <a:rPr lang="fr-FR" sz="1200" b="1" i="1" dirty="0" err="1"/>
              <a:t>Programming</a:t>
            </a:r>
            <a:r>
              <a:rPr lang="fr-FR" sz="1200" b="1" i="1" dirty="0"/>
              <a:t> </a:t>
            </a:r>
            <a:r>
              <a:rPr lang="fr-FR" sz="1200" b="1" i="1" dirty="0" err="1"/>
              <a:t>Regression</a:t>
            </a:r>
            <a:r>
              <a:rPr lang="fr-FR" sz="1200" b="1" i="1" dirty="0"/>
              <a:t> Model</a:t>
            </a:r>
            <a:r>
              <a:rPr lang="fr-FR" sz="1000" dirty="0"/>
              <a:t> </a:t>
            </a:r>
          </a:p>
          <a:p>
            <a:endParaRPr lang="fr-FR" sz="1100" dirty="0"/>
          </a:p>
          <a:p>
            <a:r>
              <a:rPr lang="fr-FR" sz="1100" dirty="0"/>
              <a:t>…</a:t>
            </a:r>
          </a:p>
          <a:p>
            <a:endParaRPr lang="fr-FR" sz="1100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7A42C56-D53C-47F5-BA2E-567AC0F310C8}"/>
              </a:ext>
            </a:extLst>
          </p:cNvPr>
          <p:cNvSpPr txBox="1"/>
          <p:nvPr/>
        </p:nvSpPr>
        <p:spPr>
          <a:xfrm>
            <a:off x="2372691" y="843011"/>
            <a:ext cx="2363147" cy="307777"/>
          </a:xfrm>
          <a:prstGeom prst="rect">
            <a:avLst/>
          </a:prstGeom>
          <a:solidFill>
            <a:srgbClr val="E6E6EE"/>
          </a:solidFill>
          <a:ln>
            <a:solidFill>
              <a:srgbClr val="9D9DBD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Approche Machine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9C50936-068E-438D-B8CA-19A89B2629C9}"/>
              </a:ext>
            </a:extLst>
          </p:cNvPr>
          <p:cNvSpPr txBox="1"/>
          <p:nvPr/>
        </p:nvSpPr>
        <p:spPr>
          <a:xfrm>
            <a:off x="6662105" y="2334583"/>
            <a:ext cx="2114681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D9DBD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Approche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CDE50B6-8A27-414E-87DC-FF019415E9BA}"/>
              </a:ext>
            </a:extLst>
          </p:cNvPr>
          <p:cNvSpPr txBox="1"/>
          <p:nvPr/>
        </p:nvSpPr>
        <p:spPr>
          <a:xfrm>
            <a:off x="2369811" y="2684261"/>
            <a:ext cx="6406975" cy="13542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D9DBD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/>
              <a:t>Qiang Liu, Feng </a:t>
            </a:r>
            <a:r>
              <a:rPr lang="fr-FR" sz="1000" dirty="0" err="1"/>
              <a:t>Yu</a:t>
            </a:r>
            <a:r>
              <a:rPr lang="fr-FR" sz="1000" dirty="0"/>
              <a:t>∗, Shu Wu, Liang Wang </a:t>
            </a:r>
            <a:r>
              <a:rPr lang="fr-FR" sz="1200" b="1" dirty="0"/>
              <a:t>A </a:t>
            </a:r>
            <a:r>
              <a:rPr lang="fr-FR" sz="1200" b="1" dirty="0" err="1"/>
              <a:t>Convolutional</a:t>
            </a:r>
            <a:r>
              <a:rPr lang="fr-FR" sz="1200" b="1" dirty="0"/>
              <a:t> Click </a:t>
            </a:r>
            <a:r>
              <a:rPr lang="fr-FR" sz="1200" b="1" dirty="0" err="1"/>
              <a:t>Prediction</a:t>
            </a:r>
            <a:r>
              <a:rPr lang="fr-FR" sz="1200" b="1" dirty="0"/>
              <a:t> Model</a:t>
            </a:r>
          </a:p>
          <a:p>
            <a:endParaRPr lang="fr-FR" sz="1100" dirty="0"/>
          </a:p>
          <a:p>
            <a:r>
              <a:rPr lang="fr-FR" sz="1000" dirty="0" err="1"/>
              <a:t>Yuyu</a:t>
            </a:r>
            <a:r>
              <a:rPr lang="fr-FR" sz="1000" dirty="0"/>
              <a:t> Zhang, </a:t>
            </a:r>
            <a:r>
              <a:rPr lang="fr-FR" sz="1000" dirty="0" err="1"/>
              <a:t>Hanjun</a:t>
            </a:r>
            <a:r>
              <a:rPr lang="fr-FR" sz="1000" dirty="0"/>
              <a:t> </a:t>
            </a:r>
            <a:r>
              <a:rPr lang="fr-FR" sz="1000" dirty="0" err="1"/>
              <a:t>Dai</a:t>
            </a:r>
            <a:r>
              <a:rPr lang="fr-FR" sz="1000" dirty="0"/>
              <a:t>, Chang Xu, … </a:t>
            </a:r>
            <a:r>
              <a:rPr lang="fr-FR" sz="1200" b="1" dirty="0" err="1"/>
              <a:t>Sequential</a:t>
            </a:r>
            <a:r>
              <a:rPr lang="fr-FR" sz="1200" b="1" dirty="0"/>
              <a:t> Click </a:t>
            </a:r>
            <a:r>
              <a:rPr lang="fr-FR" sz="1200" b="1" dirty="0" err="1"/>
              <a:t>Prediction</a:t>
            </a:r>
            <a:r>
              <a:rPr lang="fr-FR" sz="1200" b="1" dirty="0"/>
              <a:t> for </a:t>
            </a:r>
            <a:r>
              <a:rPr lang="fr-FR" sz="1200" b="1" dirty="0" err="1"/>
              <a:t>Sponsored</a:t>
            </a:r>
            <a:r>
              <a:rPr lang="fr-FR" sz="1200" b="1" dirty="0"/>
              <a:t> </a:t>
            </a:r>
            <a:r>
              <a:rPr lang="fr-FR" sz="1200" b="1" dirty="0" err="1"/>
              <a:t>Search</a:t>
            </a:r>
            <a:r>
              <a:rPr lang="fr-FR" sz="1200" b="1" dirty="0"/>
              <a:t> </a:t>
            </a:r>
            <a:r>
              <a:rPr lang="fr-FR" sz="1200" b="1" dirty="0" err="1"/>
              <a:t>with</a:t>
            </a:r>
            <a:r>
              <a:rPr lang="fr-FR" sz="1200" b="1" dirty="0"/>
              <a:t> </a:t>
            </a:r>
            <a:r>
              <a:rPr lang="fr-FR" sz="1200" b="1" dirty="0" err="1"/>
              <a:t>Recurrent</a:t>
            </a:r>
            <a:r>
              <a:rPr lang="fr-FR" sz="1200" b="1" dirty="0"/>
              <a:t> Neural Networks </a:t>
            </a:r>
          </a:p>
          <a:p>
            <a:endParaRPr lang="fr-FR" sz="1200" b="1" dirty="0"/>
          </a:p>
          <a:p>
            <a:r>
              <a:rPr lang="fr-FR" sz="1200" b="1" dirty="0"/>
              <a:t>…</a:t>
            </a:r>
          </a:p>
          <a:p>
            <a:endParaRPr lang="fr-FR" sz="11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EA2E4FFE-CE7C-41C1-8A68-C311B18C9D17}"/>
              </a:ext>
            </a:extLst>
          </p:cNvPr>
          <p:cNvSpPr txBox="1"/>
          <p:nvPr/>
        </p:nvSpPr>
        <p:spPr>
          <a:xfrm>
            <a:off x="2373455" y="3992712"/>
            <a:ext cx="5166799" cy="307777"/>
          </a:xfrm>
          <a:prstGeom prst="rect">
            <a:avLst/>
          </a:prstGeom>
          <a:solidFill>
            <a:srgbClr val="E6E6EE"/>
          </a:solidFill>
          <a:ln>
            <a:solidFill>
              <a:srgbClr val="9D9DBD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Approche pour des données déséquilibrées (Machine </a:t>
            </a:r>
            <a:r>
              <a:rPr lang="fr-FR" dirty="0" err="1"/>
              <a:t>learning</a:t>
            </a:r>
            <a:r>
              <a:rPr lang="fr-FR" dirty="0"/>
              <a:t>)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111C58B-88F0-4BA4-B407-DC105E132B5D}"/>
              </a:ext>
            </a:extLst>
          </p:cNvPr>
          <p:cNvSpPr txBox="1"/>
          <p:nvPr/>
        </p:nvSpPr>
        <p:spPr>
          <a:xfrm>
            <a:off x="2369811" y="4306838"/>
            <a:ext cx="6038833" cy="461665"/>
          </a:xfrm>
          <a:prstGeom prst="rect">
            <a:avLst/>
          </a:prstGeom>
          <a:solidFill>
            <a:srgbClr val="E6E6EE"/>
          </a:solidFill>
          <a:ln>
            <a:solidFill>
              <a:srgbClr val="9D9DBD"/>
            </a:solidFill>
          </a:ln>
        </p:spPr>
        <p:txBody>
          <a:bodyPr wrap="none" rtlCol="0">
            <a:spAutoFit/>
          </a:bodyPr>
          <a:lstStyle/>
          <a:p>
            <a:r>
              <a:rPr lang="fr-FR" sz="1000" dirty="0"/>
              <a:t>Ahmet </a:t>
            </a:r>
            <a:r>
              <a:rPr lang="fr-FR" sz="1000" dirty="0" err="1"/>
              <a:t>Onur</a:t>
            </a:r>
            <a:r>
              <a:rPr lang="fr-FR" sz="1000" dirty="0"/>
              <a:t> DURAHİM </a:t>
            </a:r>
            <a:r>
              <a:rPr lang="fr-FR" sz="1200" b="1" dirty="0" err="1"/>
              <a:t>Comparison</a:t>
            </a:r>
            <a:r>
              <a:rPr lang="fr-FR" sz="1200" b="1" dirty="0"/>
              <a:t> of </a:t>
            </a:r>
            <a:r>
              <a:rPr lang="fr-FR" sz="1200" b="1" dirty="0" err="1"/>
              <a:t>sampling</a:t>
            </a:r>
            <a:r>
              <a:rPr lang="fr-FR" sz="1200" b="1"/>
              <a:t> techniques </a:t>
            </a:r>
            <a:r>
              <a:rPr lang="fr-FR" sz="1200" b="1" dirty="0"/>
              <a:t>for </a:t>
            </a:r>
            <a:r>
              <a:rPr lang="fr-FR" sz="1200" b="1" dirty="0" err="1"/>
              <a:t>imbalanced</a:t>
            </a:r>
            <a:r>
              <a:rPr lang="fr-FR" sz="1200" b="1" dirty="0"/>
              <a:t> </a:t>
            </a:r>
            <a:r>
              <a:rPr lang="fr-FR" sz="1200" b="1" dirty="0" err="1"/>
              <a:t>learning</a:t>
            </a:r>
            <a:endParaRPr lang="fr-FR" sz="1200" b="1" dirty="0"/>
          </a:p>
          <a:p>
            <a:r>
              <a:rPr lang="fr-FR" sz="12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70348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0;g6cb3bbafe2_0_24">
            <a:extLst>
              <a:ext uri="{FF2B5EF4-FFF2-40B4-BE49-F238E27FC236}">
                <a16:creationId xmlns:a16="http://schemas.microsoft.com/office/drawing/2014/main" id="{4C2EA1C8-8B72-BF4D-8713-9A2F555A0D95}"/>
              </a:ext>
            </a:extLst>
          </p:cNvPr>
          <p:cNvSpPr/>
          <p:nvPr/>
        </p:nvSpPr>
        <p:spPr>
          <a:xfrm>
            <a:off x="2324985" y="168042"/>
            <a:ext cx="6733953" cy="449684"/>
          </a:xfrm>
          <a:prstGeom prst="homePlate">
            <a:avLst>
              <a:gd name="adj" fmla="val 50000"/>
            </a:avLst>
          </a:prstGeom>
          <a:solidFill>
            <a:srgbClr val="E6E6EE"/>
          </a:solidFill>
          <a:ln w="349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tx1"/>
                </a:solidFill>
              </a:rPr>
              <a:t>Présentation de données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A2F176-462C-4F8F-A7EE-C5058C7D2902}"/>
              </a:ext>
            </a:extLst>
          </p:cNvPr>
          <p:cNvSpPr/>
          <p:nvPr/>
        </p:nvSpPr>
        <p:spPr>
          <a:xfrm>
            <a:off x="-1" y="0"/>
            <a:ext cx="2232000" cy="5143500"/>
          </a:xfrm>
          <a:prstGeom prst="rect">
            <a:avLst/>
          </a:prstGeom>
          <a:solidFill>
            <a:srgbClr val="5E5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76F68F-478F-425A-9B42-92695EB75702}"/>
              </a:ext>
            </a:extLst>
          </p:cNvPr>
          <p:cNvSpPr txBox="1"/>
          <p:nvPr/>
        </p:nvSpPr>
        <p:spPr>
          <a:xfrm>
            <a:off x="3223" y="78574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CCD6FC"/>
                </a:solidFill>
              </a:defRPr>
            </a:lvl1pPr>
          </a:lstStyle>
          <a:p>
            <a:r>
              <a:rPr lang="fr-FR" dirty="0"/>
              <a:t>Introduction</a:t>
            </a:r>
          </a:p>
        </p:txBody>
      </p:sp>
      <p:pic>
        <p:nvPicPr>
          <p:cNvPr id="6" name="Image 5" descr="Une image contenant signe&#10;&#10;Description générée automatiquement">
            <a:extLst>
              <a:ext uri="{FF2B5EF4-FFF2-40B4-BE49-F238E27FC236}">
                <a16:creationId xmlns:a16="http://schemas.microsoft.com/office/drawing/2014/main" id="{0F987B7F-22F5-4BC4-B1C2-368724E9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7" y="26070"/>
            <a:ext cx="792600" cy="792600"/>
          </a:xfrm>
          <a:prstGeom prst="rect">
            <a:avLst/>
          </a:prstGeom>
        </p:spPr>
      </p:pic>
      <p:graphicFrame>
        <p:nvGraphicFramePr>
          <p:cNvPr id="22" name="Diagram 5">
            <a:extLst>
              <a:ext uri="{FF2B5EF4-FFF2-40B4-BE49-F238E27FC236}">
                <a16:creationId xmlns:a16="http://schemas.microsoft.com/office/drawing/2014/main" id="{1B3E98A4-FCC3-49C3-9673-8A836E3545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8653488"/>
              </p:ext>
            </p:extLst>
          </p:nvPr>
        </p:nvGraphicFramePr>
        <p:xfrm>
          <a:off x="2066567" y="1092063"/>
          <a:ext cx="3190875" cy="2724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3" name="Diagram 2">
            <a:extLst>
              <a:ext uri="{FF2B5EF4-FFF2-40B4-BE49-F238E27FC236}">
                <a16:creationId xmlns:a16="http://schemas.microsoft.com/office/drawing/2014/main" id="{5551684D-D0DA-4E75-BBC3-44BDF19B48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9205525"/>
              </p:ext>
            </p:extLst>
          </p:nvPr>
        </p:nvGraphicFramePr>
        <p:xfrm>
          <a:off x="5010149" y="738879"/>
          <a:ext cx="4962525" cy="3402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F38AEE53-3DD0-4D81-901F-4155AAB0127C}"/>
              </a:ext>
            </a:extLst>
          </p:cNvPr>
          <p:cNvSpPr/>
          <p:nvPr/>
        </p:nvSpPr>
        <p:spPr>
          <a:xfrm>
            <a:off x="5339179" y="2126178"/>
            <a:ext cx="705564" cy="613896"/>
          </a:xfrm>
          <a:prstGeom prst="rightArrow">
            <a:avLst/>
          </a:prstGeom>
          <a:solidFill>
            <a:srgbClr val="78909C"/>
          </a:solidFill>
          <a:ln w="571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1B49E1A-B558-45D0-94C9-B6EA0F0B3ACC}"/>
              </a:ext>
            </a:extLst>
          </p:cNvPr>
          <p:cNvSpPr txBox="1"/>
          <p:nvPr/>
        </p:nvSpPr>
        <p:spPr>
          <a:xfrm>
            <a:off x="6375411" y="4636828"/>
            <a:ext cx="223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78909C"/>
                </a:solidFill>
              </a:rPr>
              <a:t>45 variables</a:t>
            </a:r>
          </a:p>
        </p:txBody>
      </p:sp>
      <p:sp>
        <p:nvSpPr>
          <p:cNvPr id="9" name="Accolade fermante 8">
            <a:extLst>
              <a:ext uri="{FF2B5EF4-FFF2-40B4-BE49-F238E27FC236}">
                <a16:creationId xmlns:a16="http://schemas.microsoft.com/office/drawing/2014/main" id="{E14AF912-C496-4E1E-97F8-6ADCC166F77A}"/>
              </a:ext>
            </a:extLst>
          </p:cNvPr>
          <p:cNvSpPr/>
          <p:nvPr/>
        </p:nvSpPr>
        <p:spPr>
          <a:xfrm rot="5400000">
            <a:off x="7224556" y="2880831"/>
            <a:ext cx="520555" cy="2880182"/>
          </a:xfrm>
          <a:prstGeom prst="rightBrace">
            <a:avLst/>
          </a:prstGeom>
          <a:ln>
            <a:solidFill>
              <a:srgbClr val="789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27E973C-2021-4B12-9D08-57EAD66CAC2A}"/>
              </a:ext>
            </a:extLst>
          </p:cNvPr>
          <p:cNvSpPr txBox="1"/>
          <p:nvPr/>
        </p:nvSpPr>
        <p:spPr>
          <a:xfrm>
            <a:off x="-21792" y="2724265"/>
            <a:ext cx="2232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Compétences acquises et difficultés rencontrés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E1688F5-DE1F-4C7E-A823-6843328D809A}"/>
              </a:ext>
            </a:extLst>
          </p:cNvPr>
          <p:cNvSpPr txBox="1"/>
          <p:nvPr/>
        </p:nvSpPr>
        <p:spPr>
          <a:xfrm>
            <a:off x="-7752" y="3187977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Conclusion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D400E86-A424-4EC9-A16D-66FF29FCC9BF}"/>
              </a:ext>
            </a:extLst>
          </p:cNvPr>
          <p:cNvSpPr txBox="1"/>
          <p:nvPr/>
        </p:nvSpPr>
        <p:spPr>
          <a:xfrm>
            <a:off x="-10566" y="1061220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Etat de l’art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E1D17E6-E62F-4621-BDE5-395B74FCE9A5}"/>
              </a:ext>
            </a:extLst>
          </p:cNvPr>
          <p:cNvSpPr txBox="1"/>
          <p:nvPr/>
        </p:nvSpPr>
        <p:spPr>
          <a:xfrm>
            <a:off x="-4528" y="1342854"/>
            <a:ext cx="2232000" cy="276999"/>
          </a:xfrm>
          <a:prstGeom prst="rect">
            <a:avLst/>
          </a:prstGeom>
          <a:solidFill>
            <a:srgbClr val="CCD6FC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3C467A"/>
                </a:solidFill>
              </a:defRPr>
            </a:lvl1pPr>
          </a:lstStyle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Présentation de données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A8F3387-F45E-4C20-AF50-B43F8BF87F1B}"/>
              </a:ext>
            </a:extLst>
          </p:cNvPr>
          <p:cNvSpPr txBox="1"/>
          <p:nvPr/>
        </p:nvSpPr>
        <p:spPr>
          <a:xfrm>
            <a:off x="-4528" y="1619853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Préparation de données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1D1ECA3-4830-43AE-9600-73A5AF5F1B23}"/>
              </a:ext>
            </a:extLst>
          </p:cNvPr>
          <p:cNvSpPr txBox="1"/>
          <p:nvPr/>
        </p:nvSpPr>
        <p:spPr>
          <a:xfrm>
            <a:off x="-7752" y="1896852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Exploration de données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B4511DA-0E0B-43CB-8FE5-336768B3C343}"/>
              </a:ext>
            </a:extLst>
          </p:cNvPr>
          <p:cNvSpPr txBox="1"/>
          <p:nvPr/>
        </p:nvSpPr>
        <p:spPr>
          <a:xfrm>
            <a:off x="-17398" y="244726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Conduite de projet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843C11B-1164-451C-84DC-70EF393A9115}"/>
              </a:ext>
            </a:extLst>
          </p:cNvPr>
          <p:cNvSpPr txBox="1"/>
          <p:nvPr/>
        </p:nvSpPr>
        <p:spPr>
          <a:xfrm>
            <a:off x="-15647" y="217848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576108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0;g6cb3bbafe2_0_24">
            <a:extLst>
              <a:ext uri="{FF2B5EF4-FFF2-40B4-BE49-F238E27FC236}">
                <a16:creationId xmlns:a16="http://schemas.microsoft.com/office/drawing/2014/main" id="{4C2EA1C8-8B72-BF4D-8713-9A2F555A0D95}"/>
              </a:ext>
            </a:extLst>
          </p:cNvPr>
          <p:cNvSpPr/>
          <p:nvPr/>
        </p:nvSpPr>
        <p:spPr>
          <a:xfrm>
            <a:off x="2324985" y="168042"/>
            <a:ext cx="6733953" cy="449684"/>
          </a:xfrm>
          <a:prstGeom prst="homePlate">
            <a:avLst>
              <a:gd name="adj" fmla="val 50000"/>
            </a:avLst>
          </a:prstGeom>
          <a:solidFill>
            <a:srgbClr val="E6E6EE"/>
          </a:solidFill>
          <a:ln w="349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tx1"/>
                </a:solidFill>
              </a:rPr>
              <a:t>Préparation de données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A2F176-462C-4F8F-A7EE-C5058C7D2902}"/>
              </a:ext>
            </a:extLst>
          </p:cNvPr>
          <p:cNvSpPr/>
          <p:nvPr/>
        </p:nvSpPr>
        <p:spPr>
          <a:xfrm>
            <a:off x="-1" y="0"/>
            <a:ext cx="2232000" cy="5143500"/>
          </a:xfrm>
          <a:prstGeom prst="rect">
            <a:avLst/>
          </a:prstGeom>
          <a:solidFill>
            <a:srgbClr val="5E5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76F68F-478F-425A-9B42-92695EB75702}"/>
              </a:ext>
            </a:extLst>
          </p:cNvPr>
          <p:cNvSpPr txBox="1"/>
          <p:nvPr/>
        </p:nvSpPr>
        <p:spPr>
          <a:xfrm>
            <a:off x="3223" y="78574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rgbClr val="CCD6FC"/>
                </a:solidFill>
              </a:defRPr>
            </a:lvl1pPr>
          </a:lstStyle>
          <a:p>
            <a:r>
              <a:rPr lang="fr-FR" dirty="0"/>
              <a:t>Introduction</a:t>
            </a:r>
          </a:p>
        </p:txBody>
      </p:sp>
      <p:pic>
        <p:nvPicPr>
          <p:cNvPr id="6" name="Image 5" descr="Une image contenant signe&#10;&#10;Description générée automatiquement">
            <a:extLst>
              <a:ext uri="{FF2B5EF4-FFF2-40B4-BE49-F238E27FC236}">
                <a16:creationId xmlns:a16="http://schemas.microsoft.com/office/drawing/2014/main" id="{0F987B7F-22F5-4BC4-B1C2-368724E9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7" y="26070"/>
            <a:ext cx="792600" cy="792600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7B4FEE1C-FC92-4716-B97E-9C8DF9978652}"/>
              </a:ext>
            </a:extLst>
          </p:cNvPr>
          <p:cNvGrpSpPr/>
          <p:nvPr/>
        </p:nvGrpSpPr>
        <p:grpSpPr>
          <a:xfrm>
            <a:off x="2497909" y="1231753"/>
            <a:ext cx="1786258" cy="1117747"/>
            <a:chOff x="4715" y="1442694"/>
            <a:chExt cx="1063982" cy="56160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7BEF652-AF0F-403A-91E2-BD325BFC539D}"/>
                </a:ext>
              </a:extLst>
            </p:cNvPr>
            <p:cNvSpPr/>
            <p:nvPr/>
          </p:nvSpPr>
          <p:spPr>
            <a:xfrm>
              <a:off x="4715" y="1442694"/>
              <a:ext cx="1063982" cy="561600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rgbClr val="78909C">
                    <a:shade val="30000"/>
                    <a:satMod val="115000"/>
                  </a:srgbClr>
                </a:gs>
                <a:gs pos="50000">
                  <a:srgbClr val="78909C">
                    <a:shade val="67500"/>
                    <a:satMod val="115000"/>
                  </a:srgbClr>
                </a:gs>
                <a:gs pos="100000">
                  <a:srgbClr val="78909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 : coins arrondis 4">
              <a:extLst>
                <a:ext uri="{FF2B5EF4-FFF2-40B4-BE49-F238E27FC236}">
                  <a16:creationId xmlns:a16="http://schemas.microsoft.com/office/drawing/2014/main" id="{14120ED7-3496-4A72-81E7-A0504FAB18DE}"/>
                </a:ext>
              </a:extLst>
            </p:cNvPr>
            <p:cNvSpPr txBox="1"/>
            <p:nvPr/>
          </p:nvSpPr>
          <p:spPr>
            <a:xfrm>
              <a:off x="4715" y="1442694"/>
              <a:ext cx="1063982" cy="374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2456" tIns="92456" rIns="92456" bIns="49530" numCol="1" spcCol="1270" anchor="t" anchorCtr="0">
              <a:noAutofit/>
            </a:bodyPr>
            <a:lstStyle/>
            <a:p>
              <a:pPr marL="0" lvl="0" indent="0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900" kern="1200" dirty="0"/>
            </a:p>
            <a:p>
              <a:pPr marL="0" lvl="0" indent="0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 err="1"/>
                <a:t>Données</a:t>
              </a:r>
              <a:r>
                <a:rPr lang="en-US" sz="1600" kern="1200" dirty="0"/>
                <a:t> brutes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EA94976-5CBC-4095-BFC1-9922CF4B155D}"/>
              </a:ext>
            </a:extLst>
          </p:cNvPr>
          <p:cNvGrpSpPr/>
          <p:nvPr/>
        </p:nvGrpSpPr>
        <p:grpSpPr>
          <a:xfrm>
            <a:off x="2708303" y="1931290"/>
            <a:ext cx="1786258" cy="2281148"/>
            <a:chOff x="222639" y="1817095"/>
            <a:chExt cx="1063982" cy="1006200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889B1EA2-1C47-44AB-B904-BEAA4F5D756C}"/>
                </a:ext>
              </a:extLst>
            </p:cNvPr>
            <p:cNvSpPr/>
            <p:nvPr/>
          </p:nvSpPr>
          <p:spPr>
            <a:xfrm>
              <a:off x="222639" y="1817095"/>
              <a:ext cx="1063982" cy="1006200"/>
            </a:xfrm>
            <a:prstGeom prst="roundRect">
              <a:avLst>
                <a:gd name="adj" fmla="val 10000"/>
              </a:avLst>
            </a:prstGeom>
            <a:ln>
              <a:solidFill>
                <a:srgbClr val="78909C"/>
              </a:solidFill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Rectangle : coins arrondis 4">
              <a:extLst>
                <a:ext uri="{FF2B5EF4-FFF2-40B4-BE49-F238E27FC236}">
                  <a16:creationId xmlns:a16="http://schemas.microsoft.com/office/drawing/2014/main" id="{4C6B1576-2AB7-4B88-BAF6-2EAEE34D6933}"/>
                </a:ext>
              </a:extLst>
            </p:cNvPr>
            <p:cNvSpPr txBox="1"/>
            <p:nvPr/>
          </p:nvSpPr>
          <p:spPr>
            <a:xfrm>
              <a:off x="252110" y="1846566"/>
              <a:ext cx="1005040" cy="9472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2456" tIns="92456" rIns="92456" bIns="92456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kern="1200" dirty="0"/>
                <a:t>2 009 845 observations</a:t>
              </a:r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kern="1200" dirty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/>
                <a:buChar char="•"/>
              </a:pPr>
              <a:r>
                <a:rPr lang="en-US" kern="1200" dirty="0"/>
                <a:t>609 135 bid request</a:t>
              </a:r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kern="1200" dirty="0"/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kern="1200" dirty="0"/>
                <a:t>45 Variables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06C4AF4-B023-4A8A-9C95-EC392D9EC810}"/>
              </a:ext>
            </a:extLst>
          </p:cNvPr>
          <p:cNvGrpSpPr/>
          <p:nvPr/>
        </p:nvGrpSpPr>
        <p:grpSpPr>
          <a:xfrm>
            <a:off x="6817707" y="1231753"/>
            <a:ext cx="1786258" cy="1117747"/>
            <a:chOff x="4715" y="1442694"/>
            <a:chExt cx="1063982" cy="56160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DBF22FA-EDC3-4963-9015-9595BACF2C60}"/>
                </a:ext>
              </a:extLst>
            </p:cNvPr>
            <p:cNvSpPr/>
            <p:nvPr/>
          </p:nvSpPr>
          <p:spPr>
            <a:xfrm>
              <a:off x="4715" y="1442694"/>
              <a:ext cx="1063982" cy="561600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rgbClr val="78909C">
                    <a:shade val="30000"/>
                    <a:satMod val="115000"/>
                  </a:srgbClr>
                </a:gs>
                <a:gs pos="50000">
                  <a:srgbClr val="78909C">
                    <a:shade val="67500"/>
                    <a:satMod val="115000"/>
                  </a:srgbClr>
                </a:gs>
                <a:gs pos="100000">
                  <a:srgbClr val="78909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 : coins arrondis 4">
              <a:extLst>
                <a:ext uri="{FF2B5EF4-FFF2-40B4-BE49-F238E27FC236}">
                  <a16:creationId xmlns:a16="http://schemas.microsoft.com/office/drawing/2014/main" id="{E25C9CDF-BFA7-41F9-A301-C5A6F858DC08}"/>
                </a:ext>
              </a:extLst>
            </p:cNvPr>
            <p:cNvSpPr txBox="1"/>
            <p:nvPr/>
          </p:nvSpPr>
          <p:spPr>
            <a:xfrm>
              <a:off x="4715" y="1442694"/>
              <a:ext cx="1063982" cy="374400"/>
            </a:xfrm>
            <a:prstGeom prst="rect">
              <a:avLst/>
            </a:prstGeom>
            <a:no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456" tIns="92456" rIns="92456" bIns="49530" numCol="1" spcCol="1270" anchor="t" anchorCtr="0">
              <a:noAutofit/>
            </a:bodyPr>
            <a:lstStyle/>
            <a:p>
              <a:pPr marL="0" lvl="0" indent="0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900" kern="1200" dirty="0"/>
            </a:p>
            <a:p>
              <a:pPr marL="0" lvl="0" indent="0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 err="1"/>
                <a:t>Données</a:t>
              </a:r>
              <a:r>
                <a:rPr lang="en-US" sz="1600" kern="1200" dirty="0"/>
                <a:t> </a:t>
              </a:r>
              <a:r>
                <a:rPr lang="en-US" sz="1600" kern="1200" dirty="0" err="1"/>
                <a:t>traitées</a:t>
              </a:r>
              <a:endParaRPr lang="en-US" sz="1600" kern="1200" dirty="0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6DDEE98-B520-4923-8689-4E9AF7C8C5E4}"/>
              </a:ext>
            </a:extLst>
          </p:cNvPr>
          <p:cNvGrpSpPr/>
          <p:nvPr/>
        </p:nvGrpSpPr>
        <p:grpSpPr>
          <a:xfrm>
            <a:off x="7075544" y="1919960"/>
            <a:ext cx="1786258" cy="2303805"/>
            <a:chOff x="222639" y="1817095"/>
            <a:chExt cx="1063982" cy="1006200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7ABDA894-32BE-4596-80E4-E6061D1A6D8B}"/>
                </a:ext>
              </a:extLst>
            </p:cNvPr>
            <p:cNvSpPr/>
            <p:nvPr/>
          </p:nvSpPr>
          <p:spPr>
            <a:xfrm>
              <a:off x="222639" y="1817095"/>
              <a:ext cx="1063982" cy="1006200"/>
            </a:xfrm>
            <a:prstGeom prst="roundRect">
              <a:avLst>
                <a:gd name="adj" fmla="val 10000"/>
              </a:avLst>
            </a:prstGeom>
            <a:ln>
              <a:solidFill>
                <a:srgbClr val="78909C"/>
              </a:solidFill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Rectangle : coins arrondis 4">
              <a:extLst>
                <a:ext uri="{FF2B5EF4-FFF2-40B4-BE49-F238E27FC236}">
                  <a16:creationId xmlns:a16="http://schemas.microsoft.com/office/drawing/2014/main" id="{867A9A1D-6300-4132-BFDD-ECFE49B30B0E}"/>
                </a:ext>
              </a:extLst>
            </p:cNvPr>
            <p:cNvSpPr txBox="1"/>
            <p:nvPr/>
          </p:nvSpPr>
          <p:spPr>
            <a:xfrm>
              <a:off x="252110" y="1846566"/>
              <a:ext cx="1005040" cy="9472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2456" tIns="92456" rIns="92456" bIns="92456" numCol="1" spcCol="1270" anchor="t" anchorCtr="0">
              <a:noAutofit/>
            </a:bodyPr>
            <a:lstStyle/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kern="1200" dirty="0"/>
                <a:t>40 020 observations</a:t>
              </a:r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kern="1200" dirty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/>
                <a:buChar char="•"/>
              </a:pPr>
              <a:r>
                <a:rPr lang="en-US" kern="1200" dirty="0"/>
                <a:t>40 020 bid request</a:t>
              </a:r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kern="1200" dirty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kern="1200" dirty="0"/>
                <a:t>29 Variables</a:t>
              </a:r>
            </a:p>
            <a:p>
              <a:pPr lvl="1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300" kern="1200" dirty="0"/>
            </a:p>
          </p:txBody>
        </p:sp>
      </p:grpSp>
      <p:pic>
        <p:nvPicPr>
          <p:cNvPr id="10" name="Image 9" descr="Une image contenant pièce, assiette&#10;&#10;Description générée automatiquement">
            <a:extLst>
              <a:ext uri="{FF2B5EF4-FFF2-40B4-BE49-F238E27FC236}">
                <a16:creationId xmlns:a16="http://schemas.microsoft.com/office/drawing/2014/main" id="{C286783F-C461-4A44-A576-7BEDA8357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8990" y="1801788"/>
            <a:ext cx="963894" cy="945402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A163BA8-5905-4701-BA79-9E9EB64E2407}"/>
              </a:ext>
            </a:extLst>
          </p:cNvPr>
          <p:cNvCxnSpPr>
            <a:cxnSpLocks/>
          </p:cNvCxnSpPr>
          <p:nvPr/>
        </p:nvCxnSpPr>
        <p:spPr>
          <a:xfrm>
            <a:off x="4417122" y="1604335"/>
            <a:ext cx="2281733" cy="15518"/>
          </a:xfrm>
          <a:prstGeom prst="straightConnector1">
            <a:avLst/>
          </a:prstGeom>
          <a:ln w="19050">
            <a:solidFill>
              <a:srgbClr val="4370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46E8BA5F-59BA-4262-B0A4-4269CEA1CECB}"/>
              </a:ext>
            </a:extLst>
          </p:cNvPr>
          <p:cNvSpPr txBox="1"/>
          <p:nvPr/>
        </p:nvSpPr>
        <p:spPr>
          <a:xfrm>
            <a:off x="4284167" y="1204354"/>
            <a:ext cx="2414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437084"/>
                </a:solidFill>
              </a:rPr>
              <a:t>Traitement de données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27F57AE-6FD1-424E-8940-2CCC977C1E6C}"/>
              </a:ext>
            </a:extLst>
          </p:cNvPr>
          <p:cNvSpPr txBox="1"/>
          <p:nvPr/>
        </p:nvSpPr>
        <p:spPr>
          <a:xfrm>
            <a:off x="4719788" y="2786325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Plus de 60 % du temps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DD95543-5D76-4C56-B903-64C90E986563}"/>
              </a:ext>
            </a:extLst>
          </p:cNvPr>
          <p:cNvSpPr txBox="1"/>
          <p:nvPr/>
        </p:nvSpPr>
        <p:spPr>
          <a:xfrm>
            <a:off x="-21792" y="2724265"/>
            <a:ext cx="2232000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Compétences acquises et difficultés rencontrés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79E8698-EEAA-4454-8780-98FE24B32C19}"/>
              </a:ext>
            </a:extLst>
          </p:cNvPr>
          <p:cNvSpPr txBox="1"/>
          <p:nvPr/>
        </p:nvSpPr>
        <p:spPr>
          <a:xfrm>
            <a:off x="-7752" y="3187977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Conclusion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87335EA-CF0C-4384-866D-15F06C6406B3}"/>
              </a:ext>
            </a:extLst>
          </p:cNvPr>
          <p:cNvSpPr txBox="1"/>
          <p:nvPr/>
        </p:nvSpPr>
        <p:spPr>
          <a:xfrm>
            <a:off x="-10566" y="1061220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Etat de l’art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4433E25-485E-4C92-BDCB-AAEB66CC8555}"/>
              </a:ext>
            </a:extLst>
          </p:cNvPr>
          <p:cNvSpPr txBox="1"/>
          <p:nvPr/>
        </p:nvSpPr>
        <p:spPr>
          <a:xfrm>
            <a:off x="-4528" y="1342854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Présentation de données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EF3D585B-555A-45AB-8256-AA59AE33DDFB}"/>
              </a:ext>
            </a:extLst>
          </p:cNvPr>
          <p:cNvSpPr txBox="1"/>
          <p:nvPr/>
        </p:nvSpPr>
        <p:spPr>
          <a:xfrm>
            <a:off x="3223" y="1619853"/>
            <a:ext cx="2232000" cy="276999"/>
          </a:xfrm>
          <a:prstGeom prst="rect">
            <a:avLst/>
          </a:prstGeom>
          <a:solidFill>
            <a:srgbClr val="CCD6FC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3C467A"/>
                </a:solidFill>
              </a:defRPr>
            </a:lvl1pPr>
          </a:lstStyle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Préparation de données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4888D50-68F7-4892-BFD9-2DF25A5F615E}"/>
              </a:ext>
            </a:extLst>
          </p:cNvPr>
          <p:cNvSpPr txBox="1"/>
          <p:nvPr/>
        </p:nvSpPr>
        <p:spPr>
          <a:xfrm>
            <a:off x="-7752" y="1896852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Exploration de données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7009F79-3768-49FB-83C3-B2A057335983}"/>
              </a:ext>
            </a:extLst>
          </p:cNvPr>
          <p:cNvSpPr txBox="1"/>
          <p:nvPr/>
        </p:nvSpPr>
        <p:spPr>
          <a:xfrm>
            <a:off x="-17398" y="244726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Conduite de projet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B0B034F-6E64-4F0C-BEAE-2DBF76EC83A5}"/>
              </a:ext>
            </a:extLst>
          </p:cNvPr>
          <p:cNvSpPr txBox="1"/>
          <p:nvPr/>
        </p:nvSpPr>
        <p:spPr>
          <a:xfrm>
            <a:off x="-15647" y="2178486"/>
            <a:ext cx="2232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CCD6FC"/>
                </a:solidFill>
              </a:rPr>
              <a:t>Modélisation</a:t>
            </a:r>
          </a:p>
        </p:txBody>
      </p:sp>
    </p:spTree>
    <p:extLst>
      <p:ext uri="{BB962C8B-B14F-4D97-AF65-F5344CB8AC3E}">
        <p14:creationId xmlns:p14="http://schemas.microsoft.com/office/powerpoint/2010/main" val="3150805127"/>
      </p:ext>
    </p:extLst>
  </p:cSld>
  <p:clrMapOvr>
    <a:masterClrMapping/>
  </p:clrMapOvr>
</p:sld>
</file>

<file path=ppt/theme/theme1.xml><?xml version="1.0" encoding="utf-8"?>
<a:theme xmlns:a="http://schemas.openxmlformats.org/drawingml/2006/main" name="IT Engineer CV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</TotalTime>
  <Words>1183</Words>
  <Application>Microsoft Office PowerPoint</Application>
  <PresentationFormat>Affichage à l'écran (16:9)</PresentationFormat>
  <Paragraphs>398</Paragraphs>
  <Slides>21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9" baseType="lpstr">
      <vt:lpstr>Abel</vt:lpstr>
      <vt:lpstr>Arial</vt:lpstr>
      <vt:lpstr>Times</vt:lpstr>
      <vt:lpstr>Teko Medium</vt:lpstr>
      <vt:lpstr>Titillium Web SemiBold</vt:lpstr>
      <vt:lpstr>Calibri</vt:lpstr>
      <vt:lpstr>Wingdings</vt:lpstr>
      <vt:lpstr>IT Engineer CV by SlidesGo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HELLO.</dc:title>
  <dc:creator>tharshika nagaratnam</dc:creator>
  <cp:lastModifiedBy>tharshika nagaratnam</cp:lastModifiedBy>
  <cp:revision>159</cp:revision>
  <dcterms:modified xsi:type="dcterms:W3CDTF">2020-05-01T21:55:57Z</dcterms:modified>
</cp:coreProperties>
</file>